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64" r:id="rId2"/>
    <p:sldId id="258" r:id="rId3"/>
    <p:sldId id="292" r:id="rId4"/>
    <p:sldId id="284" r:id="rId5"/>
    <p:sldId id="319" r:id="rId6"/>
    <p:sldId id="290" r:id="rId7"/>
    <p:sldId id="294" r:id="rId8"/>
    <p:sldId id="291" r:id="rId9"/>
    <p:sldId id="287" r:id="rId10"/>
    <p:sldId id="313" r:id="rId11"/>
    <p:sldId id="266" r:id="rId12"/>
    <p:sldId id="293" r:id="rId13"/>
    <p:sldId id="271" r:id="rId14"/>
    <p:sldId id="257" r:id="rId15"/>
    <p:sldId id="320" r:id="rId16"/>
    <p:sldId id="322" r:id="rId17"/>
    <p:sldId id="302" r:id="rId18"/>
    <p:sldId id="303" r:id="rId19"/>
    <p:sldId id="309" r:id="rId20"/>
    <p:sldId id="310" r:id="rId21"/>
    <p:sldId id="312" r:id="rId22"/>
    <p:sldId id="276" r:id="rId23"/>
    <p:sldId id="308" r:id="rId24"/>
    <p:sldId id="295" r:id="rId25"/>
    <p:sldId id="296" r:id="rId26"/>
    <p:sldId id="314" r:id="rId27"/>
    <p:sldId id="315" r:id="rId28"/>
    <p:sldId id="316" r:id="rId29"/>
    <p:sldId id="317" r:id="rId30"/>
    <p:sldId id="318" r:id="rId31"/>
    <p:sldId id="305" r:id="rId32"/>
    <p:sldId id="297" r:id="rId33"/>
    <p:sldId id="298" r:id="rId34"/>
    <p:sldId id="299" r:id="rId35"/>
    <p:sldId id="300" r:id="rId36"/>
    <p:sldId id="311" r:id="rId37"/>
    <p:sldId id="285" r:id="rId38"/>
    <p:sldId id="272" r:id="rId39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A65457A-0393-4912-9E67-2200E6F6B64D}">
          <p14:sldIdLst/>
        </p14:section>
        <p14:section name="서론" id="{96B3C0FB-5322-4857-976F-38431766126E}">
          <p14:sldIdLst>
            <p14:sldId id="264"/>
            <p14:sldId id="258"/>
          </p14:sldIdLst>
        </p14:section>
        <p14:section name="1. 프로젝트 배경" id="{4C1A6F6D-6CB2-46AA-8EDF-01AA5E84C413}">
          <p14:sldIdLst>
            <p14:sldId id="292"/>
            <p14:sldId id="284"/>
            <p14:sldId id="319"/>
            <p14:sldId id="290"/>
            <p14:sldId id="294"/>
            <p14:sldId id="291"/>
          </p14:sldIdLst>
        </p14:section>
        <p14:section name="2. 프로젝트 팀 구성 및 역할" id="{FD70B459-264C-4BDC-BA6E-427F7B70E2F4}">
          <p14:sldIdLst>
            <p14:sldId id="287"/>
          </p14:sldIdLst>
        </p14:section>
        <p14:section name="3. 프로젝트 수행절차 및 방법" id="{815F2A07-F161-443A-8CFA-78DDFD16FF84}">
          <p14:sldIdLst>
            <p14:sldId id="313"/>
            <p14:sldId id="266"/>
          </p14:sldIdLst>
        </p14:section>
        <p14:section name="4. 프로젝트 수행 결과" id="{B01780B0-BDBA-4C66-A827-EC964E080BCC}">
          <p14:sldIdLst>
            <p14:sldId id="293"/>
            <p14:sldId id="271"/>
            <p14:sldId id="257"/>
            <p14:sldId id="320"/>
            <p14:sldId id="322"/>
            <p14:sldId id="302"/>
            <p14:sldId id="303"/>
            <p14:sldId id="309"/>
            <p14:sldId id="310"/>
            <p14:sldId id="312"/>
            <p14:sldId id="276"/>
            <p14:sldId id="308"/>
            <p14:sldId id="295"/>
            <p14:sldId id="296"/>
            <p14:sldId id="314"/>
            <p14:sldId id="315"/>
            <p14:sldId id="316"/>
            <p14:sldId id="317"/>
            <p14:sldId id="318"/>
            <p14:sldId id="305"/>
            <p14:sldId id="297"/>
            <p14:sldId id="298"/>
            <p14:sldId id="299"/>
            <p14:sldId id="300"/>
            <p14:sldId id="311"/>
          </p14:sldIdLst>
        </p14:section>
        <p14:section name="5. 느낀점" id="{F757B03E-C99D-4C95-BB14-C15CA9C6946E}">
          <p14:sldIdLst>
            <p14:sldId id="285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AFABA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56" autoAdjust="0"/>
  </p:normalViewPr>
  <p:slideViewPr>
    <p:cSldViewPr snapToGrid="0" showGuides="1">
      <p:cViewPr varScale="1">
        <p:scale>
          <a:sx n="86" d="100"/>
          <a:sy n="86" d="100"/>
        </p:scale>
        <p:origin x="5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8" d="100"/>
        <a:sy n="178" d="100"/>
      </p:scale>
      <p:origin x="0" y="-3307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79522-4E22-40BA-9B1B-E3B4318CCC1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16D83B3-20F2-4F50-A4C4-BA7EFCD51F09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2000" b="1" dirty="0"/>
            <a:t>상호작용을 통해 차별화된 고객의 </a:t>
          </a:r>
          <a:r>
            <a:rPr lang="ko-KR" altLang="en-US" sz="2000" b="1" dirty="0" err="1"/>
            <a:t>니즈를</a:t>
          </a:r>
          <a:r>
            <a:rPr lang="ko-KR" altLang="en-US" sz="2000" b="1" dirty="0"/>
            <a:t> 충족</a:t>
          </a:r>
        </a:p>
      </dgm:t>
    </dgm:pt>
    <dgm:pt modelId="{C78B7D74-910D-46BE-8C7A-4120D2E5A33D}" type="parTrans" cxnId="{21787ECE-ECA5-4917-BD26-20D75F289129}">
      <dgm:prSet/>
      <dgm:spPr/>
      <dgm:t>
        <a:bodyPr/>
        <a:lstStyle/>
        <a:p>
          <a:pPr latinLnBrk="1"/>
          <a:endParaRPr lang="ko-KR" altLang="en-US"/>
        </a:p>
      </dgm:t>
    </dgm:pt>
    <dgm:pt modelId="{0F1ECCA6-54BD-425E-A489-E3429FA18F4B}" type="sibTrans" cxnId="{21787ECE-ECA5-4917-BD26-20D75F289129}">
      <dgm:prSet/>
      <dgm:spPr/>
      <dgm:t>
        <a:bodyPr/>
        <a:lstStyle/>
        <a:p>
          <a:pPr latinLnBrk="1"/>
          <a:endParaRPr lang="ko-KR" altLang="en-US"/>
        </a:p>
      </dgm:t>
    </dgm:pt>
    <dgm:pt modelId="{60DDC0A5-4F75-4BB9-A370-121993994619}">
      <dgm:prSet phldrT="[텍스트]"/>
      <dgm:spPr/>
      <dgm:t>
        <a:bodyPr/>
        <a:lstStyle/>
        <a:p>
          <a:pPr latinLnBrk="1"/>
          <a:r>
            <a:rPr lang="ko-KR" altLang="en-US" b="1" dirty="0"/>
            <a:t>단순히 </a:t>
          </a:r>
          <a:r>
            <a:rPr lang="en-US" altLang="ko-KR" b="1" dirty="0"/>
            <a:t>DB</a:t>
          </a:r>
          <a:r>
            <a:rPr lang="ko-KR" altLang="en-US" b="1" dirty="0"/>
            <a:t>에 저장된 데이터에 노출된 정보 수용자 역할에서 벗어나 직접 </a:t>
          </a:r>
          <a:r>
            <a:rPr lang="ko-KR" altLang="en-US" b="1" dirty="0" err="1"/>
            <a:t>식재료와</a:t>
          </a:r>
          <a:r>
            <a:rPr lang="ko-KR" altLang="en-US" b="1" dirty="0"/>
            <a:t> 식단을 관리할 수 있는 수단을 제공함으로써 개인의 선호를 고려한 서비스를 제공받을 수 있음</a:t>
          </a:r>
        </a:p>
      </dgm:t>
    </dgm:pt>
    <dgm:pt modelId="{BC0EE66C-2228-46D3-8BBD-D2401814EEBC}" type="parTrans" cxnId="{FECBDE21-47B1-4B92-BF6A-B987BC87F2F4}">
      <dgm:prSet/>
      <dgm:spPr/>
      <dgm:t>
        <a:bodyPr/>
        <a:lstStyle/>
        <a:p>
          <a:pPr latinLnBrk="1"/>
          <a:endParaRPr lang="ko-KR" altLang="en-US"/>
        </a:p>
      </dgm:t>
    </dgm:pt>
    <dgm:pt modelId="{7EA5BF88-50D5-46E2-9253-4FA43172E709}" type="sibTrans" cxnId="{FECBDE21-47B1-4B92-BF6A-B987BC87F2F4}">
      <dgm:prSet/>
      <dgm:spPr/>
      <dgm:t>
        <a:bodyPr/>
        <a:lstStyle/>
        <a:p>
          <a:pPr latinLnBrk="1"/>
          <a:endParaRPr lang="ko-KR" altLang="en-US"/>
        </a:p>
      </dgm:t>
    </dgm:pt>
    <dgm:pt modelId="{18402AC8-A6FC-4F96-80E3-013841A0F6DD}">
      <dgm:prSet phldrT="[텍스트]" custT="1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sz="2000" b="1" dirty="0"/>
            <a:t>보이는 서비스에서 내가 찾는 서비스로 차별화</a:t>
          </a:r>
        </a:p>
      </dgm:t>
    </dgm:pt>
    <dgm:pt modelId="{5E771A57-650D-4DC4-A897-76F686DFF06A}" type="parTrans" cxnId="{956F53C9-86F7-4621-9613-C60D5E374171}">
      <dgm:prSet/>
      <dgm:spPr/>
      <dgm:t>
        <a:bodyPr/>
        <a:lstStyle/>
        <a:p>
          <a:pPr latinLnBrk="1"/>
          <a:endParaRPr lang="ko-KR" altLang="en-US"/>
        </a:p>
      </dgm:t>
    </dgm:pt>
    <dgm:pt modelId="{96DDDE5C-CE51-4F00-9D6E-CF0E49DC226A}" type="sibTrans" cxnId="{956F53C9-86F7-4621-9613-C60D5E374171}">
      <dgm:prSet/>
      <dgm:spPr/>
      <dgm:t>
        <a:bodyPr/>
        <a:lstStyle/>
        <a:p>
          <a:pPr latinLnBrk="1"/>
          <a:endParaRPr lang="ko-KR" altLang="en-US"/>
        </a:p>
      </dgm:t>
    </dgm:pt>
    <dgm:pt modelId="{202AAF5B-7F5E-4E1B-A707-B2A900391678}">
      <dgm:prSet phldrT="[텍스트]"/>
      <dgm:spPr/>
      <dgm:t>
        <a:bodyPr/>
        <a:lstStyle/>
        <a:p>
          <a:pPr latinLnBrk="1"/>
          <a:r>
            <a:rPr lang="ko-KR" altLang="en-US" b="1" dirty="0"/>
            <a:t>채식주의 유행</a:t>
          </a:r>
          <a:r>
            <a:rPr lang="en-US" altLang="ko-KR" b="1" dirty="0"/>
            <a:t>, </a:t>
          </a:r>
          <a:r>
            <a:rPr lang="ko-KR" altLang="en-US" b="1" dirty="0"/>
            <a:t>알레르기 환자 급증 등에 따른 기피 </a:t>
          </a:r>
          <a:r>
            <a:rPr lang="ko-KR" altLang="en-US" b="1" dirty="0" err="1"/>
            <a:t>식재료</a:t>
          </a:r>
          <a:r>
            <a:rPr lang="ko-KR" altLang="en-US" b="1" dirty="0"/>
            <a:t> 관리의 중요성이 증대</a:t>
          </a:r>
        </a:p>
      </dgm:t>
    </dgm:pt>
    <dgm:pt modelId="{5FF3E75A-0F33-4A43-979B-E91B1F4D0799}" type="parTrans" cxnId="{867A3F13-B84D-44CB-A039-E1B1F247DCBE}">
      <dgm:prSet/>
      <dgm:spPr/>
      <dgm:t>
        <a:bodyPr/>
        <a:lstStyle/>
        <a:p>
          <a:pPr latinLnBrk="1"/>
          <a:endParaRPr lang="ko-KR" altLang="en-US"/>
        </a:p>
      </dgm:t>
    </dgm:pt>
    <dgm:pt modelId="{F46D4474-C1B0-4396-BD0D-F5384CF4CBBC}" type="sibTrans" cxnId="{867A3F13-B84D-44CB-A039-E1B1F247DCBE}">
      <dgm:prSet/>
      <dgm:spPr/>
      <dgm:t>
        <a:bodyPr/>
        <a:lstStyle/>
        <a:p>
          <a:pPr latinLnBrk="1"/>
          <a:endParaRPr lang="ko-KR" altLang="en-US"/>
        </a:p>
      </dgm:t>
    </dgm:pt>
    <dgm:pt modelId="{B71275CC-AE8F-41D6-90EB-C8CBF34F7A9F}">
      <dgm:prSet phldrT="[텍스트]" custT="1"/>
      <dgm:spPr>
        <a:solidFill>
          <a:srgbClr val="0070C0"/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b="1" dirty="0"/>
            <a:t>고객 참여를 통한 분석 관련 부대 비용 절감</a:t>
          </a:r>
        </a:p>
      </dgm:t>
    </dgm:pt>
    <dgm:pt modelId="{4C8CF133-10C5-44A3-8D99-3828FF7F8484}" type="parTrans" cxnId="{EB101C9D-74FD-4D3C-8A14-056DE2B72EF8}">
      <dgm:prSet/>
      <dgm:spPr/>
      <dgm:t>
        <a:bodyPr/>
        <a:lstStyle/>
        <a:p>
          <a:pPr latinLnBrk="1"/>
          <a:endParaRPr lang="ko-KR" altLang="en-US"/>
        </a:p>
      </dgm:t>
    </dgm:pt>
    <dgm:pt modelId="{81A12C63-D0D1-4D9D-AAEB-463E938DA19D}" type="sibTrans" cxnId="{EB101C9D-74FD-4D3C-8A14-056DE2B72EF8}">
      <dgm:prSet/>
      <dgm:spPr/>
      <dgm:t>
        <a:bodyPr/>
        <a:lstStyle/>
        <a:p>
          <a:pPr latinLnBrk="1"/>
          <a:endParaRPr lang="ko-KR" altLang="en-US"/>
        </a:p>
      </dgm:t>
    </dgm:pt>
    <dgm:pt modelId="{BD0A627D-42C7-45B9-9D32-925B5EBDA8A9}">
      <dgm:prSet phldrT="[텍스트]"/>
      <dgm:spPr/>
      <dgm:t>
        <a:bodyPr/>
        <a:lstStyle/>
        <a:p>
          <a:pPr latinLnBrk="1"/>
          <a:r>
            <a:rPr lang="ko-KR" altLang="en-US" b="1" dirty="0"/>
            <a:t>제품을 이용하는 소비자가 직접 식재료와 선호 레시피를 관리함으로써 취향을 스스로 드러낼 수 있게 하여 분석 관련 여러 비용을 줄일 수 있음</a:t>
          </a:r>
        </a:p>
      </dgm:t>
    </dgm:pt>
    <dgm:pt modelId="{94ACA3B4-9B95-45EE-B178-C010009DFD44}" type="parTrans" cxnId="{B284ABFE-8080-4359-BAFB-24A72BAF4D95}">
      <dgm:prSet/>
      <dgm:spPr/>
      <dgm:t>
        <a:bodyPr/>
        <a:lstStyle/>
        <a:p>
          <a:pPr latinLnBrk="1"/>
          <a:endParaRPr lang="ko-KR" altLang="en-US"/>
        </a:p>
      </dgm:t>
    </dgm:pt>
    <dgm:pt modelId="{BE24EEF6-2C90-4D51-875B-53590510B283}" type="sibTrans" cxnId="{B284ABFE-8080-4359-BAFB-24A72BAF4D95}">
      <dgm:prSet/>
      <dgm:spPr/>
      <dgm:t>
        <a:bodyPr/>
        <a:lstStyle/>
        <a:p>
          <a:pPr latinLnBrk="1"/>
          <a:endParaRPr lang="ko-KR" altLang="en-US"/>
        </a:p>
      </dgm:t>
    </dgm:pt>
    <dgm:pt modelId="{F550447D-9344-45D7-8C49-C3EAF3B4D1F6}">
      <dgm:prSet phldrT="[텍스트]"/>
      <dgm:spPr/>
      <dgm:t>
        <a:bodyPr/>
        <a:lstStyle/>
        <a:p>
          <a:pPr latinLnBrk="1"/>
          <a:r>
            <a:rPr lang="ko-KR" altLang="en-US" b="1" dirty="0"/>
            <a:t>이전과 달라진 고객의 </a:t>
          </a:r>
          <a:r>
            <a:rPr lang="ko-KR" altLang="en-US" b="1" dirty="0" err="1"/>
            <a:t>니즈를</a:t>
          </a:r>
          <a:r>
            <a:rPr lang="ko-KR" altLang="en-US" b="1" dirty="0"/>
            <a:t> 충족할 수 있음</a:t>
          </a:r>
        </a:p>
      </dgm:t>
    </dgm:pt>
    <dgm:pt modelId="{2EEBDCBA-939B-40F5-B212-ECBACF7DE6C0}" type="parTrans" cxnId="{CA73295A-84B3-4940-B348-CA5E012C5737}">
      <dgm:prSet/>
      <dgm:spPr/>
      <dgm:t>
        <a:bodyPr/>
        <a:lstStyle/>
        <a:p>
          <a:pPr latinLnBrk="1"/>
          <a:endParaRPr lang="ko-KR" altLang="en-US"/>
        </a:p>
      </dgm:t>
    </dgm:pt>
    <dgm:pt modelId="{9E33E52F-6EB6-4ABE-A518-F27B2491FCF4}" type="sibTrans" cxnId="{CA73295A-84B3-4940-B348-CA5E012C5737}">
      <dgm:prSet/>
      <dgm:spPr/>
      <dgm:t>
        <a:bodyPr/>
        <a:lstStyle/>
        <a:p>
          <a:pPr latinLnBrk="1"/>
          <a:endParaRPr lang="ko-KR" altLang="en-US"/>
        </a:p>
      </dgm:t>
    </dgm:pt>
    <dgm:pt modelId="{7B36155A-4AB7-49D9-9203-76EA67B5FDAB}" type="pres">
      <dgm:prSet presAssocID="{04A79522-4E22-40BA-9B1B-E3B4318CCC1E}" presName="Name0" presStyleCnt="0">
        <dgm:presLayoutVars>
          <dgm:dir/>
          <dgm:animLvl val="lvl"/>
          <dgm:resizeHandles val="exact"/>
        </dgm:presLayoutVars>
      </dgm:prSet>
      <dgm:spPr/>
    </dgm:pt>
    <dgm:pt modelId="{039F8AAB-9502-4393-97B3-231F01B12AD4}" type="pres">
      <dgm:prSet presAssocID="{F16D83B3-20F2-4F50-A4C4-BA7EFCD51F09}" presName="linNode" presStyleCnt="0"/>
      <dgm:spPr/>
    </dgm:pt>
    <dgm:pt modelId="{1DBAF4D5-A99A-482C-97C7-E0405241A54E}" type="pres">
      <dgm:prSet presAssocID="{F16D83B3-20F2-4F50-A4C4-BA7EFCD51F0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AA7F46D-8863-4498-B6A4-5594A3191AFA}" type="pres">
      <dgm:prSet presAssocID="{F16D83B3-20F2-4F50-A4C4-BA7EFCD51F09}" presName="descendantText" presStyleLbl="alignAccFollowNode1" presStyleIdx="0" presStyleCnt="3">
        <dgm:presLayoutVars>
          <dgm:bulletEnabled val="1"/>
        </dgm:presLayoutVars>
      </dgm:prSet>
      <dgm:spPr/>
    </dgm:pt>
    <dgm:pt modelId="{2EB887DA-703E-402B-8BD0-4599BB7F2FF7}" type="pres">
      <dgm:prSet presAssocID="{0F1ECCA6-54BD-425E-A489-E3429FA18F4B}" presName="sp" presStyleCnt="0"/>
      <dgm:spPr/>
    </dgm:pt>
    <dgm:pt modelId="{ABB8829B-1886-4DD3-A3E2-235A66D801F0}" type="pres">
      <dgm:prSet presAssocID="{18402AC8-A6FC-4F96-80E3-013841A0F6DD}" presName="linNode" presStyleCnt="0"/>
      <dgm:spPr/>
    </dgm:pt>
    <dgm:pt modelId="{E2A983EE-B441-4E43-9F04-75F6E45E6DA1}" type="pres">
      <dgm:prSet presAssocID="{18402AC8-A6FC-4F96-80E3-013841A0F6D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ECB6DC3-1C57-4E26-8181-593294F7E305}" type="pres">
      <dgm:prSet presAssocID="{18402AC8-A6FC-4F96-80E3-013841A0F6DD}" presName="descendantText" presStyleLbl="alignAccFollowNode1" presStyleIdx="1" presStyleCnt="3">
        <dgm:presLayoutVars>
          <dgm:bulletEnabled val="1"/>
        </dgm:presLayoutVars>
      </dgm:prSet>
      <dgm:spPr/>
    </dgm:pt>
    <dgm:pt modelId="{7D6859E5-4BD6-4157-A669-E4F9E1CA00A0}" type="pres">
      <dgm:prSet presAssocID="{96DDDE5C-CE51-4F00-9D6E-CF0E49DC226A}" presName="sp" presStyleCnt="0"/>
      <dgm:spPr/>
    </dgm:pt>
    <dgm:pt modelId="{6E181F70-E2E0-4863-AAE7-52FC6D2E8145}" type="pres">
      <dgm:prSet presAssocID="{B71275CC-AE8F-41D6-90EB-C8CBF34F7A9F}" presName="linNode" presStyleCnt="0"/>
      <dgm:spPr/>
    </dgm:pt>
    <dgm:pt modelId="{3AE9765D-78C6-4E16-95B2-C495BE9F8C23}" type="pres">
      <dgm:prSet presAssocID="{B71275CC-AE8F-41D6-90EB-C8CBF34F7A9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3331772-CC74-475D-8D18-419AB97DAE64}" type="pres">
      <dgm:prSet presAssocID="{B71275CC-AE8F-41D6-90EB-C8CBF34F7A9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67A3F13-B84D-44CB-A039-E1B1F247DCBE}" srcId="{18402AC8-A6FC-4F96-80E3-013841A0F6DD}" destId="{202AAF5B-7F5E-4E1B-A707-B2A900391678}" srcOrd="0" destOrd="0" parTransId="{5FF3E75A-0F33-4A43-979B-E91B1F4D0799}" sibTransId="{F46D4474-C1B0-4396-BD0D-F5384CF4CBBC}"/>
    <dgm:cxn modelId="{FECBDE21-47B1-4B92-BF6A-B987BC87F2F4}" srcId="{F16D83B3-20F2-4F50-A4C4-BA7EFCD51F09}" destId="{60DDC0A5-4F75-4BB9-A370-121993994619}" srcOrd="0" destOrd="0" parTransId="{BC0EE66C-2228-46D3-8BBD-D2401814EEBC}" sibTransId="{7EA5BF88-50D5-46E2-9253-4FA43172E709}"/>
    <dgm:cxn modelId="{7FC88E59-ADC1-4326-96A4-C3273BA76FEF}" type="presOf" srcId="{BD0A627D-42C7-45B9-9D32-925B5EBDA8A9}" destId="{C3331772-CC74-475D-8D18-419AB97DAE64}" srcOrd="0" destOrd="0" presId="urn:microsoft.com/office/officeart/2005/8/layout/vList5"/>
    <dgm:cxn modelId="{CA73295A-84B3-4940-B348-CA5E012C5737}" srcId="{18402AC8-A6FC-4F96-80E3-013841A0F6DD}" destId="{F550447D-9344-45D7-8C49-C3EAF3B4D1F6}" srcOrd="1" destOrd="0" parTransId="{2EEBDCBA-939B-40F5-B212-ECBACF7DE6C0}" sibTransId="{9E33E52F-6EB6-4ABE-A518-F27B2491FCF4}"/>
    <dgm:cxn modelId="{C493B27C-2955-4AE2-80DA-2303D95DA16B}" type="presOf" srcId="{60DDC0A5-4F75-4BB9-A370-121993994619}" destId="{9AA7F46D-8863-4498-B6A4-5594A3191AFA}" srcOrd="0" destOrd="0" presId="urn:microsoft.com/office/officeart/2005/8/layout/vList5"/>
    <dgm:cxn modelId="{3E8E8A87-1C82-42CE-A0D6-7BE6C198BB9C}" type="presOf" srcId="{B71275CC-AE8F-41D6-90EB-C8CBF34F7A9F}" destId="{3AE9765D-78C6-4E16-95B2-C495BE9F8C23}" srcOrd="0" destOrd="0" presId="urn:microsoft.com/office/officeart/2005/8/layout/vList5"/>
    <dgm:cxn modelId="{66E4E989-BB15-4A76-8334-C4EC76B792B9}" type="presOf" srcId="{F550447D-9344-45D7-8C49-C3EAF3B4D1F6}" destId="{3ECB6DC3-1C57-4E26-8181-593294F7E305}" srcOrd="0" destOrd="1" presId="urn:microsoft.com/office/officeart/2005/8/layout/vList5"/>
    <dgm:cxn modelId="{EB101C9D-74FD-4D3C-8A14-056DE2B72EF8}" srcId="{04A79522-4E22-40BA-9B1B-E3B4318CCC1E}" destId="{B71275CC-AE8F-41D6-90EB-C8CBF34F7A9F}" srcOrd="2" destOrd="0" parTransId="{4C8CF133-10C5-44A3-8D99-3828FF7F8484}" sibTransId="{81A12C63-D0D1-4D9D-AAEB-463E938DA19D}"/>
    <dgm:cxn modelId="{754625A4-8078-4C4B-B7FE-366817EAF58A}" type="presOf" srcId="{18402AC8-A6FC-4F96-80E3-013841A0F6DD}" destId="{E2A983EE-B441-4E43-9F04-75F6E45E6DA1}" srcOrd="0" destOrd="0" presId="urn:microsoft.com/office/officeart/2005/8/layout/vList5"/>
    <dgm:cxn modelId="{956F53C9-86F7-4621-9613-C60D5E374171}" srcId="{04A79522-4E22-40BA-9B1B-E3B4318CCC1E}" destId="{18402AC8-A6FC-4F96-80E3-013841A0F6DD}" srcOrd="1" destOrd="0" parTransId="{5E771A57-650D-4DC4-A897-76F686DFF06A}" sibTransId="{96DDDE5C-CE51-4F00-9D6E-CF0E49DC226A}"/>
    <dgm:cxn modelId="{21787ECE-ECA5-4917-BD26-20D75F289129}" srcId="{04A79522-4E22-40BA-9B1B-E3B4318CCC1E}" destId="{F16D83B3-20F2-4F50-A4C4-BA7EFCD51F09}" srcOrd="0" destOrd="0" parTransId="{C78B7D74-910D-46BE-8C7A-4120D2E5A33D}" sibTransId="{0F1ECCA6-54BD-425E-A489-E3429FA18F4B}"/>
    <dgm:cxn modelId="{8A59ECE8-7E39-437A-95D0-6533F7EC2F5B}" type="presOf" srcId="{202AAF5B-7F5E-4E1B-A707-B2A900391678}" destId="{3ECB6DC3-1C57-4E26-8181-593294F7E305}" srcOrd="0" destOrd="0" presId="urn:microsoft.com/office/officeart/2005/8/layout/vList5"/>
    <dgm:cxn modelId="{2CD9C5F2-7EA5-4F3B-8DC1-00BABDD7BB2C}" type="presOf" srcId="{04A79522-4E22-40BA-9B1B-E3B4318CCC1E}" destId="{7B36155A-4AB7-49D9-9203-76EA67B5FDAB}" srcOrd="0" destOrd="0" presId="urn:microsoft.com/office/officeart/2005/8/layout/vList5"/>
    <dgm:cxn modelId="{3FE7AEFB-60AA-492E-BB8E-0BE6B05B3AA7}" type="presOf" srcId="{F16D83B3-20F2-4F50-A4C4-BA7EFCD51F09}" destId="{1DBAF4D5-A99A-482C-97C7-E0405241A54E}" srcOrd="0" destOrd="0" presId="urn:microsoft.com/office/officeart/2005/8/layout/vList5"/>
    <dgm:cxn modelId="{B284ABFE-8080-4359-BAFB-24A72BAF4D95}" srcId="{B71275CC-AE8F-41D6-90EB-C8CBF34F7A9F}" destId="{BD0A627D-42C7-45B9-9D32-925B5EBDA8A9}" srcOrd="0" destOrd="0" parTransId="{94ACA3B4-9B95-45EE-B178-C010009DFD44}" sibTransId="{BE24EEF6-2C90-4D51-875B-53590510B283}"/>
    <dgm:cxn modelId="{4DB1EB3A-A346-4151-A206-E76D40107283}" type="presParOf" srcId="{7B36155A-4AB7-49D9-9203-76EA67B5FDAB}" destId="{039F8AAB-9502-4393-97B3-231F01B12AD4}" srcOrd="0" destOrd="0" presId="urn:microsoft.com/office/officeart/2005/8/layout/vList5"/>
    <dgm:cxn modelId="{324F9AE0-924C-4782-9CAD-A8F25AE71B8E}" type="presParOf" srcId="{039F8AAB-9502-4393-97B3-231F01B12AD4}" destId="{1DBAF4D5-A99A-482C-97C7-E0405241A54E}" srcOrd="0" destOrd="0" presId="urn:microsoft.com/office/officeart/2005/8/layout/vList5"/>
    <dgm:cxn modelId="{825961D5-CC1A-4DA8-A29C-107D4148B717}" type="presParOf" srcId="{039F8AAB-9502-4393-97B3-231F01B12AD4}" destId="{9AA7F46D-8863-4498-B6A4-5594A3191AFA}" srcOrd="1" destOrd="0" presId="urn:microsoft.com/office/officeart/2005/8/layout/vList5"/>
    <dgm:cxn modelId="{C883833A-5609-4736-9E38-E1C333430787}" type="presParOf" srcId="{7B36155A-4AB7-49D9-9203-76EA67B5FDAB}" destId="{2EB887DA-703E-402B-8BD0-4599BB7F2FF7}" srcOrd="1" destOrd="0" presId="urn:microsoft.com/office/officeart/2005/8/layout/vList5"/>
    <dgm:cxn modelId="{E5961E48-32B3-4759-BD1C-E653AE6D7A01}" type="presParOf" srcId="{7B36155A-4AB7-49D9-9203-76EA67B5FDAB}" destId="{ABB8829B-1886-4DD3-A3E2-235A66D801F0}" srcOrd="2" destOrd="0" presId="urn:microsoft.com/office/officeart/2005/8/layout/vList5"/>
    <dgm:cxn modelId="{45613409-FB82-4F24-97AE-56B94E508133}" type="presParOf" srcId="{ABB8829B-1886-4DD3-A3E2-235A66D801F0}" destId="{E2A983EE-B441-4E43-9F04-75F6E45E6DA1}" srcOrd="0" destOrd="0" presId="urn:microsoft.com/office/officeart/2005/8/layout/vList5"/>
    <dgm:cxn modelId="{3E7A3D3A-D0E3-4F3F-8B12-E6978DE254A3}" type="presParOf" srcId="{ABB8829B-1886-4DD3-A3E2-235A66D801F0}" destId="{3ECB6DC3-1C57-4E26-8181-593294F7E305}" srcOrd="1" destOrd="0" presId="urn:microsoft.com/office/officeart/2005/8/layout/vList5"/>
    <dgm:cxn modelId="{C2AB9BF7-10D9-4FC7-B87B-3677C17159AA}" type="presParOf" srcId="{7B36155A-4AB7-49D9-9203-76EA67B5FDAB}" destId="{7D6859E5-4BD6-4157-A669-E4F9E1CA00A0}" srcOrd="3" destOrd="0" presId="urn:microsoft.com/office/officeart/2005/8/layout/vList5"/>
    <dgm:cxn modelId="{CA646797-B1DE-4417-9188-CD060D6F9F22}" type="presParOf" srcId="{7B36155A-4AB7-49D9-9203-76EA67B5FDAB}" destId="{6E181F70-E2E0-4863-AAE7-52FC6D2E8145}" srcOrd="4" destOrd="0" presId="urn:microsoft.com/office/officeart/2005/8/layout/vList5"/>
    <dgm:cxn modelId="{A6B1FD37-0B14-471E-A4D7-071E923C054D}" type="presParOf" srcId="{6E181F70-E2E0-4863-AAE7-52FC6D2E8145}" destId="{3AE9765D-78C6-4E16-95B2-C495BE9F8C23}" srcOrd="0" destOrd="0" presId="urn:microsoft.com/office/officeart/2005/8/layout/vList5"/>
    <dgm:cxn modelId="{569D120D-0AB1-4686-800B-77CB151F5B17}" type="presParOf" srcId="{6E181F70-E2E0-4863-AAE7-52FC6D2E8145}" destId="{C3331772-CC74-475D-8D18-419AB97DAE6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A79522-4E22-40BA-9B1B-E3B4318CCC1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16D83B3-20F2-4F50-A4C4-BA7EFCD51F09}">
      <dgm:prSet phldrT="[텍스트]" custT="1"/>
      <dgm:spPr/>
      <dgm:t>
        <a:bodyPr/>
        <a:lstStyle/>
        <a:p>
          <a:pPr latinLnBrk="1"/>
          <a:r>
            <a:rPr lang="en-US" altLang="ko-KR" sz="2400" b="1" dirty="0"/>
            <a:t>DB </a:t>
          </a:r>
          <a:r>
            <a:rPr lang="ko-KR" altLang="en-US" sz="2400" b="1" dirty="0"/>
            <a:t>활용을 위한 </a:t>
          </a:r>
          <a:endParaRPr lang="en-US" altLang="ko-KR" sz="2400" b="1" dirty="0"/>
        </a:p>
        <a:p>
          <a:pPr latinLnBrk="1"/>
          <a:r>
            <a:rPr lang="en-US" altLang="ko-KR" sz="2400" b="1" dirty="0"/>
            <a:t>SQL </a:t>
          </a:r>
          <a:r>
            <a:rPr lang="ko-KR" altLang="en-US" sz="2400" b="1" dirty="0"/>
            <a:t>작성능력 향상</a:t>
          </a:r>
        </a:p>
      </dgm:t>
    </dgm:pt>
    <dgm:pt modelId="{C78B7D74-910D-46BE-8C7A-4120D2E5A33D}" type="parTrans" cxnId="{21787ECE-ECA5-4917-BD26-20D75F289129}">
      <dgm:prSet/>
      <dgm:spPr/>
      <dgm:t>
        <a:bodyPr/>
        <a:lstStyle/>
        <a:p>
          <a:pPr latinLnBrk="1"/>
          <a:endParaRPr lang="ko-KR" altLang="en-US"/>
        </a:p>
      </dgm:t>
    </dgm:pt>
    <dgm:pt modelId="{0F1ECCA6-54BD-425E-A489-E3429FA18F4B}" type="sibTrans" cxnId="{21787ECE-ECA5-4917-BD26-20D75F289129}">
      <dgm:prSet/>
      <dgm:spPr/>
      <dgm:t>
        <a:bodyPr/>
        <a:lstStyle/>
        <a:p>
          <a:pPr latinLnBrk="1"/>
          <a:endParaRPr lang="ko-KR" altLang="en-US"/>
        </a:p>
      </dgm:t>
    </dgm:pt>
    <dgm:pt modelId="{60DDC0A5-4F75-4BB9-A370-121993994619}">
      <dgm:prSet phldrT="[텍스트]"/>
      <dgm:spPr/>
      <dgm:t>
        <a:bodyPr/>
        <a:lstStyle/>
        <a:p>
          <a:pPr latinLnBrk="1"/>
          <a:r>
            <a:rPr lang="ko-KR" altLang="en-US" b="1" dirty="0"/>
            <a:t>목적에 부합하는 데이터를 추출하기 위해 </a:t>
          </a:r>
          <a:r>
            <a:rPr lang="en-US" altLang="ko-KR" b="1" dirty="0"/>
            <a:t>CRUD </a:t>
          </a:r>
          <a:r>
            <a:rPr lang="ko-KR" altLang="en-US" b="1" dirty="0"/>
            <a:t>중 </a:t>
          </a:r>
          <a:r>
            <a:rPr lang="en-US" altLang="ko-KR" b="1" dirty="0"/>
            <a:t>SELECT</a:t>
          </a:r>
          <a:r>
            <a:rPr lang="ko-KR" altLang="en-US" b="1" dirty="0"/>
            <a:t>문의 다양한 부가조건을 학습</a:t>
          </a:r>
        </a:p>
      </dgm:t>
    </dgm:pt>
    <dgm:pt modelId="{BC0EE66C-2228-46D3-8BBD-D2401814EEBC}" type="parTrans" cxnId="{FECBDE21-47B1-4B92-BF6A-B987BC87F2F4}">
      <dgm:prSet/>
      <dgm:spPr/>
      <dgm:t>
        <a:bodyPr/>
        <a:lstStyle/>
        <a:p>
          <a:pPr latinLnBrk="1"/>
          <a:endParaRPr lang="ko-KR" altLang="en-US"/>
        </a:p>
      </dgm:t>
    </dgm:pt>
    <dgm:pt modelId="{7EA5BF88-50D5-46E2-9253-4FA43172E709}" type="sibTrans" cxnId="{FECBDE21-47B1-4B92-BF6A-B987BC87F2F4}">
      <dgm:prSet/>
      <dgm:spPr/>
      <dgm:t>
        <a:bodyPr/>
        <a:lstStyle/>
        <a:p>
          <a:pPr latinLnBrk="1"/>
          <a:endParaRPr lang="ko-KR" altLang="en-US"/>
        </a:p>
      </dgm:t>
    </dgm:pt>
    <dgm:pt modelId="{57AFC741-BD61-4AF3-B5D4-FCD61E0660CE}">
      <dgm:prSet phldrT="[텍스트]"/>
      <dgm:spPr/>
      <dgm:t>
        <a:bodyPr/>
        <a:lstStyle/>
        <a:p>
          <a:pPr latinLnBrk="1"/>
          <a:r>
            <a:rPr lang="en-US" altLang="ko-KR" b="1" dirty="0"/>
            <a:t>JOIN</a:t>
          </a:r>
          <a:r>
            <a:rPr lang="ko-KR" altLang="en-US" b="1" dirty="0"/>
            <a:t>을 활용한 효율적인 데이터 모델링 구축을 학습</a:t>
          </a:r>
        </a:p>
      </dgm:t>
    </dgm:pt>
    <dgm:pt modelId="{D2F66118-390D-48AC-AC31-0564D8EE3210}" type="parTrans" cxnId="{D2986842-E02C-4CC5-9D86-2DCF1B040983}">
      <dgm:prSet/>
      <dgm:spPr/>
      <dgm:t>
        <a:bodyPr/>
        <a:lstStyle/>
        <a:p>
          <a:pPr latinLnBrk="1"/>
          <a:endParaRPr lang="ko-KR" altLang="en-US"/>
        </a:p>
      </dgm:t>
    </dgm:pt>
    <dgm:pt modelId="{A042D1B8-8350-4C37-A885-2CD9776D9632}" type="sibTrans" cxnId="{D2986842-E02C-4CC5-9D86-2DCF1B040983}">
      <dgm:prSet/>
      <dgm:spPr/>
      <dgm:t>
        <a:bodyPr/>
        <a:lstStyle/>
        <a:p>
          <a:pPr latinLnBrk="1"/>
          <a:endParaRPr lang="ko-KR" altLang="en-US"/>
        </a:p>
      </dgm:t>
    </dgm:pt>
    <dgm:pt modelId="{18402AC8-A6FC-4F96-80E3-013841A0F6DD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웹 애플리케이션 개발에 필요한 여러 프로그래밍 언어 활용</a:t>
          </a:r>
        </a:p>
      </dgm:t>
    </dgm:pt>
    <dgm:pt modelId="{5E771A57-650D-4DC4-A897-76F686DFF06A}" type="parTrans" cxnId="{956F53C9-86F7-4621-9613-C60D5E374171}">
      <dgm:prSet/>
      <dgm:spPr/>
      <dgm:t>
        <a:bodyPr/>
        <a:lstStyle/>
        <a:p>
          <a:pPr latinLnBrk="1"/>
          <a:endParaRPr lang="ko-KR" altLang="en-US"/>
        </a:p>
      </dgm:t>
    </dgm:pt>
    <dgm:pt modelId="{96DDDE5C-CE51-4F00-9D6E-CF0E49DC226A}" type="sibTrans" cxnId="{956F53C9-86F7-4621-9613-C60D5E374171}">
      <dgm:prSet/>
      <dgm:spPr/>
      <dgm:t>
        <a:bodyPr/>
        <a:lstStyle/>
        <a:p>
          <a:pPr latinLnBrk="1"/>
          <a:endParaRPr lang="ko-KR" altLang="en-US"/>
        </a:p>
      </dgm:t>
    </dgm:pt>
    <dgm:pt modelId="{202AAF5B-7F5E-4E1B-A707-B2A900391678}">
      <dgm:prSet phldrT="[텍스트]"/>
      <dgm:spPr/>
      <dgm:t>
        <a:bodyPr/>
        <a:lstStyle/>
        <a:p>
          <a:pPr latinLnBrk="1"/>
          <a:r>
            <a:rPr lang="ko-KR" altLang="en-US" b="1" dirty="0" err="1"/>
            <a:t>웹페이지</a:t>
          </a:r>
          <a:r>
            <a:rPr lang="ko-KR" altLang="en-US" b="1" dirty="0"/>
            <a:t> 개발에 필요한 </a:t>
          </a:r>
          <a:r>
            <a:rPr lang="en-US" altLang="ko-KR" b="1" dirty="0"/>
            <a:t>HTML, CSS, JavaScript</a:t>
          </a:r>
          <a:r>
            <a:rPr lang="ko-KR" altLang="en-US" b="1" dirty="0"/>
            <a:t>의 특징을 학습 </a:t>
          </a:r>
        </a:p>
      </dgm:t>
    </dgm:pt>
    <dgm:pt modelId="{5FF3E75A-0F33-4A43-979B-E91B1F4D0799}" type="parTrans" cxnId="{867A3F13-B84D-44CB-A039-E1B1F247DCBE}">
      <dgm:prSet/>
      <dgm:spPr/>
      <dgm:t>
        <a:bodyPr/>
        <a:lstStyle/>
        <a:p>
          <a:pPr latinLnBrk="1"/>
          <a:endParaRPr lang="ko-KR" altLang="en-US"/>
        </a:p>
      </dgm:t>
    </dgm:pt>
    <dgm:pt modelId="{F46D4474-C1B0-4396-BD0D-F5384CF4CBBC}" type="sibTrans" cxnId="{867A3F13-B84D-44CB-A039-E1B1F247DCBE}">
      <dgm:prSet/>
      <dgm:spPr/>
      <dgm:t>
        <a:bodyPr/>
        <a:lstStyle/>
        <a:p>
          <a:pPr latinLnBrk="1"/>
          <a:endParaRPr lang="ko-KR" altLang="en-US"/>
        </a:p>
      </dgm:t>
    </dgm:pt>
    <dgm:pt modelId="{93E80B60-5D1C-4F7D-8323-F18BDDC0ADB5}">
      <dgm:prSet phldrT="[텍스트]"/>
      <dgm:spPr/>
      <dgm:t>
        <a:bodyPr/>
        <a:lstStyle/>
        <a:p>
          <a:pPr latinLnBrk="1"/>
          <a:r>
            <a:rPr lang="ko-KR" altLang="en-US" b="1" dirty="0"/>
            <a:t>웹 애플리케이션 개발자의 관점에서 이용자의 수요를 충족시키는 과정을 통해 이 언어들의 활용 기술을 습득</a:t>
          </a:r>
        </a:p>
      </dgm:t>
    </dgm:pt>
    <dgm:pt modelId="{32AC4BF4-E421-4D4D-8F73-594FE9F6F469}" type="parTrans" cxnId="{FB0DF4C2-A51F-4BA1-886C-1471E117F5C4}">
      <dgm:prSet/>
      <dgm:spPr/>
      <dgm:t>
        <a:bodyPr/>
        <a:lstStyle/>
        <a:p>
          <a:pPr latinLnBrk="1"/>
          <a:endParaRPr lang="ko-KR" altLang="en-US"/>
        </a:p>
      </dgm:t>
    </dgm:pt>
    <dgm:pt modelId="{EEDC96FA-16D0-46C2-9FAD-B02F8EC1D900}" type="sibTrans" cxnId="{FB0DF4C2-A51F-4BA1-886C-1471E117F5C4}">
      <dgm:prSet/>
      <dgm:spPr/>
      <dgm:t>
        <a:bodyPr/>
        <a:lstStyle/>
        <a:p>
          <a:pPr latinLnBrk="1"/>
          <a:endParaRPr lang="ko-KR" altLang="en-US"/>
        </a:p>
      </dgm:t>
    </dgm:pt>
    <dgm:pt modelId="{B71275CC-AE8F-41D6-90EB-C8CBF34F7A9F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1800" b="1" dirty="0"/>
            <a:t>협업을 통해 실제 개발 환경에서 직면할 수 있는 다양한 상황을 체험</a:t>
          </a:r>
        </a:p>
      </dgm:t>
    </dgm:pt>
    <dgm:pt modelId="{4C8CF133-10C5-44A3-8D99-3828FF7F8484}" type="parTrans" cxnId="{EB101C9D-74FD-4D3C-8A14-056DE2B72EF8}">
      <dgm:prSet/>
      <dgm:spPr/>
      <dgm:t>
        <a:bodyPr/>
        <a:lstStyle/>
        <a:p>
          <a:pPr latinLnBrk="1"/>
          <a:endParaRPr lang="ko-KR" altLang="en-US"/>
        </a:p>
      </dgm:t>
    </dgm:pt>
    <dgm:pt modelId="{81A12C63-D0D1-4D9D-AAEB-463E938DA19D}" type="sibTrans" cxnId="{EB101C9D-74FD-4D3C-8A14-056DE2B72EF8}">
      <dgm:prSet/>
      <dgm:spPr/>
      <dgm:t>
        <a:bodyPr/>
        <a:lstStyle/>
        <a:p>
          <a:pPr latinLnBrk="1"/>
          <a:endParaRPr lang="ko-KR" altLang="en-US"/>
        </a:p>
      </dgm:t>
    </dgm:pt>
    <dgm:pt modelId="{BD0A627D-42C7-45B9-9D32-925B5EBDA8A9}">
      <dgm:prSet phldrT="[텍스트]"/>
      <dgm:spPr/>
      <dgm:t>
        <a:bodyPr/>
        <a:lstStyle/>
        <a:p>
          <a:pPr latinLnBrk="1"/>
          <a:r>
            <a:rPr lang="ko-KR" altLang="en-US" b="1" dirty="0"/>
            <a:t>프로그래밍에 대해 다양한 이해 수준을 지닌 사람들과 협업을 함으로써 다른 업종이나 직무와 다른 개발 관련 여러 상황을 미리 체험하여 개발 팀워크 능력을 증진</a:t>
          </a:r>
        </a:p>
      </dgm:t>
    </dgm:pt>
    <dgm:pt modelId="{94ACA3B4-9B95-45EE-B178-C010009DFD44}" type="parTrans" cxnId="{B284ABFE-8080-4359-BAFB-24A72BAF4D95}">
      <dgm:prSet/>
      <dgm:spPr/>
      <dgm:t>
        <a:bodyPr/>
        <a:lstStyle/>
        <a:p>
          <a:pPr latinLnBrk="1"/>
          <a:endParaRPr lang="ko-KR" altLang="en-US"/>
        </a:p>
      </dgm:t>
    </dgm:pt>
    <dgm:pt modelId="{BE24EEF6-2C90-4D51-875B-53590510B283}" type="sibTrans" cxnId="{B284ABFE-8080-4359-BAFB-24A72BAF4D95}">
      <dgm:prSet/>
      <dgm:spPr/>
      <dgm:t>
        <a:bodyPr/>
        <a:lstStyle/>
        <a:p>
          <a:pPr latinLnBrk="1"/>
          <a:endParaRPr lang="ko-KR" altLang="en-US"/>
        </a:p>
      </dgm:t>
    </dgm:pt>
    <dgm:pt modelId="{C33880F7-EFFF-4F29-BD8B-80FABBE6FE08}">
      <dgm:prSet phldrT="[텍스트]"/>
      <dgm:spPr/>
      <dgm:t>
        <a:bodyPr/>
        <a:lstStyle/>
        <a:p>
          <a:pPr latinLnBrk="1"/>
          <a:r>
            <a:rPr lang="en-US" altLang="ko-KR" b="1" dirty="0"/>
            <a:t>JSON</a:t>
          </a:r>
          <a:r>
            <a:rPr lang="ko-KR" altLang="en-US" b="1" dirty="0"/>
            <a:t>을 비롯한 다양한 데이터 유형의 특징을 학습</a:t>
          </a:r>
        </a:p>
      </dgm:t>
    </dgm:pt>
    <dgm:pt modelId="{D129F6B8-1523-4D81-B97C-B6F8CFA8B0E0}" type="parTrans" cxnId="{3AC68995-1A83-4255-891E-EAFF6B3ACE5A}">
      <dgm:prSet/>
      <dgm:spPr/>
      <dgm:t>
        <a:bodyPr/>
        <a:lstStyle/>
        <a:p>
          <a:pPr latinLnBrk="1"/>
          <a:endParaRPr lang="ko-KR" altLang="en-US"/>
        </a:p>
      </dgm:t>
    </dgm:pt>
    <dgm:pt modelId="{496EB9E6-9144-4E0E-A0F5-9D0423BF90C4}" type="sibTrans" cxnId="{3AC68995-1A83-4255-891E-EAFF6B3ACE5A}">
      <dgm:prSet/>
      <dgm:spPr/>
      <dgm:t>
        <a:bodyPr/>
        <a:lstStyle/>
        <a:p>
          <a:pPr latinLnBrk="1"/>
          <a:endParaRPr lang="ko-KR" altLang="en-US"/>
        </a:p>
      </dgm:t>
    </dgm:pt>
    <dgm:pt modelId="{7B36155A-4AB7-49D9-9203-76EA67B5FDAB}" type="pres">
      <dgm:prSet presAssocID="{04A79522-4E22-40BA-9B1B-E3B4318CCC1E}" presName="Name0" presStyleCnt="0">
        <dgm:presLayoutVars>
          <dgm:dir/>
          <dgm:animLvl val="lvl"/>
          <dgm:resizeHandles val="exact"/>
        </dgm:presLayoutVars>
      </dgm:prSet>
      <dgm:spPr/>
    </dgm:pt>
    <dgm:pt modelId="{039F8AAB-9502-4393-97B3-231F01B12AD4}" type="pres">
      <dgm:prSet presAssocID="{F16D83B3-20F2-4F50-A4C4-BA7EFCD51F09}" presName="linNode" presStyleCnt="0"/>
      <dgm:spPr/>
    </dgm:pt>
    <dgm:pt modelId="{1DBAF4D5-A99A-482C-97C7-E0405241A54E}" type="pres">
      <dgm:prSet presAssocID="{F16D83B3-20F2-4F50-A4C4-BA7EFCD51F0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AA7F46D-8863-4498-B6A4-5594A3191AFA}" type="pres">
      <dgm:prSet presAssocID="{F16D83B3-20F2-4F50-A4C4-BA7EFCD51F09}" presName="descendantText" presStyleLbl="alignAccFollowNode1" presStyleIdx="0" presStyleCnt="3">
        <dgm:presLayoutVars>
          <dgm:bulletEnabled val="1"/>
        </dgm:presLayoutVars>
      </dgm:prSet>
      <dgm:spPr/>
    </dgm:pt>
    <dgm:pt modelId="{2EB887DA-703E-402B-8BD0-4599BB7F2FF7}" type="pres">
      <dgm:prSet presAssocID="{0F1ECCA6-54BD-425E-A489-E3429FA18F4B}" presName="sp" presStyleCnt="0"/>
      <dgm:spPr/>
    </dgm:pt>
    <dgm:pt modelId="{ABB8829B-1886-4DD3-A3E2-235A66D801F0}" type="pres">
      <dgm:prSet presAssocID="{18402AC8-A6FC-4F96-80E3-013841A0F6DD}" presName="linNode" presStyleCnt="0"/>
      <dgm:spPr/>
    </dgm:pt>
    <dgm:pt modelId="{E2A983EE-B441-4E43-9F04-75F6E45E6DA1}" type="pres">
      <dgm:prSet presAssocID="{18402AC8-A6FC-4F96-80E3-013841A0F6D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ECB6DC3-1C57-4E26-8181-593294F7E305}" type="pres">
      <dgm:prSet presAssocID="{18402AC8-A6FC-4F96-80E3-013841A0F6DD}" presName="descendantText" presStyleLbl="alignAccFollowNode1" presStyleIdx="1" presStyleCnt="3">
        <dgm:presLayoutVars>
          <dgm:bulletEnabled val="1"/>
        </dgm:presLayoutVars>
      </dgm:prSet>
      <dgm:spPr/>
    </dgm:pt>
    <dgm:pt modelId="{7D6859E5-4BD6-4157-A669-E4F9E1CA00A0}" type="pres">
      <dgm:prSet presAssocID="{96DDDE5C-CE51-4F00-9D6E-CF0E49DC226A}" presName="sp" presStyleCnt="0"/>
      <dgm:spPr/>
    </dgm:pt>
    <dgm:pt modelId="{6E181F70-E2E0-4863-AAE7-52FC6D2E8145}" type="pres">
      <dgm:prSet presAssocID="{B71275CC-AE8F-41D6-90EB-C8CBF34F7A9F}" presName="linNode" presStyleCnt="0"/>
      <dgm:spPr/>
    </dgm:pt>
    <dgm:pt modelId="{3AE9765D-78C6-4E16-95B2-C495BE9F8C23}" type="pres">
      <dgm:prSet presAssocID="{B71275CC-AE8F-41D6-90EB-C8CBF34F7A9F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3331772-CC74-475D-8D18-419AB97DAE64}" type="pres">
      <dgm:prSet presAssocID="{B71275CC-AE8F-41D6-90EB-C8CBF34F7A9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5022C05-EC77-469D-94F6-2B3008B7EA27}" type="presOf" srcId="{BD0A627D-42C7-45B9-9D32-925B5EBDA8A9}" destId="{C3331772-CC74-475D-8D18-419AB97DAE64}" srcOrd="0" destOrd="0" presId="urn:microsoft.com/office/officeart/2005/8/layout/vList5"/>
    <dgm:cxn modelId="{B838280A-5F18-4152-8251-BA2FB10B1E1E}" type="presOf" srcId="{202AAF5B-7F5E-4E1B-A707-B2A900391678}" destId="{3ECB6DC3-1C57-4E26-8181-593294F7E305}" srcOrd="0" destOrd="0" presId="urn:microsoft.com/office/officeart/2005/8/layout/vList5"/>
    <dgm:cxn modelId="{867A3F13-B84D-44CB-A039-E1B1F247DCBE}" srcId="{18402AC8-A6FC-4F96-80E3-013841A0F6DD}" destId="{202AAF5B-7F5E-4E1B-A707-B2A900391678}" srcOrd="0" destOrd="0" parTransId="{5FF3E75A-0F33-4A43-979B-E91B1F4D0799}" sibTransId="{F46D4474-C1B0-4396-BD0D-F5384CF4CBBC}"/>
    <dgm:cxn modelId="{924C361A-CBB1-4217-BF45-0CE5950DD4DA}" type="presOf" srcId="{04A79522-4E22-40BA-9B1B-E3B4318CCC1E}" destId="{7B36155A-4AB7-49D9-9203-76EA67B5FDAB}" srcOrd="0" destOrd="0" presId="urn:microsoft.com/office/officeart/2005/8/layout/vList5"/>
    <dgm:cxn modelId="{FECBDE21-47B1-4B92-BF6A-B987BC87F2F4}" srcId="{F16D83B3-20F2-4F50-A4C4-BA7EFCD51F09}" destId="{60DDC0A5-4F75-4BB9-A370-121993994619}" srcOrd="0" destOrd="0" parTransId="{BC0EE66C-2228-46D3-8BBD-D2401814EEBC}" sibTransId="{7EA5BF88-50D5-46E2-9253-4FA43172E709}"/>
    <dgm:cxn modelId="{CF006B34-D25F-426E-8C8C-AD96DB9E0120}" type="presOf" srcId="{C33880F7-EFFF-4F29-BD8B-80FABBE6FE08}" destId="{9AA7F46D-8863-4498-B6A4-5594A3191AFA}" srcOrd="0" destOrd="2" presId="urn:microsoft.com/office/officeart/2005/8/layout/vList5"/>
    <dgm:cxn modelId="{D2986842-E02C-4CC5-9D86-2DCF1B040983}" srcId="{F16D83B3-20F2-4F50-A4C4-BA7EFCD51F09}" destId="{57AFC741-BD61-4AF3-B5D4-FCD61E0660CE}" srcOrd="1" destOrd="0" parTransId="{D2F66118-390D-48AC-AC31-0564D8EE3210}" sibTransId="{A042D1B8-8350-4C37-A885-2CD9776D9632}"/>
    <dgm:cxn modelId="{FD38DF64-775D-41D3-B185-25374C282EC9}" type="presOf" srcId="{60DDC0A5-4F75-4BB9-A370-121993994619}" destId="{9AA7F46D-8863-4498-B6A4-5594A3191AFA}" srcOrd="0" destOrd="0" presId="urn:microsoft.com/office/officeart/2005/8/layout/vList5"/>
    <dgm:cxn modelId="{3AC68995-1A83-4255-891E-EAFF6B3ACE5A}" srcId="{F16D83B3-20F2-4F50-A4C4-BA7EFCD51F09}" destId="{C33880F7-EFFF-4F29-BD8B-80FABBE6FE08}" srcOrd="2" destOrd="0" parTransId="{D129F6B8-1523-4D81-B97C-B6F8CFA8B0E0}" sibTransId="{496EB9E6-9144-4E0E-A0F5-9D0423BF90C4}"/>
    <dgm:cxn modelId="{EB101C9D-74FD-4D3C-8A14-056DE2B72EF8}" srcId="{04A79522-4E22-40BA-9B1B-E3B4318CCC1E}" destId="{B71275CC-AE8F-41D6-90EB-C8CBF34F7A9F}" srcOrd="2" destOrd="0" parTransId="{4C8CF133-10C5-44A3-8D99-3828FF7F8484}" sibTransId="{81A12C63-D0D1-4D9D-AAEB-463E938DA19D}"/>
    <dgm:cxn modelId="{0ED6BCAE-6E46-463B-86E5-870B3E8AD49E}" type="presOf" srcId="{57AFC741-BD61-4AF3-B5D4-FCD61E0660CE}" destId="{9AA7F46D-8863-4498-B6A4-5594A3191AFA}" srcOrd="0" destOrd="1" presId="urn:microsoft.com/office/officeart/2005/8/layout/vList5"/>
    <dgm:cxn modelId="{22E215B9-CA97-4AF4-B295-DD3163F6C61E}" type="presOf" srcId="{18402AC8-A6FC-4F96-80E3-013841A0F6DD}" destId="{E2A983EE-B441-4E43-9F04-75F6E45E6DA1}" srcOrd="0" destOrd="0" presId="urn:microsoft.com/office/officeart/2005/8/layout/vList5"/>
    <dgm:cxn modelId="{ED1862C2-5CB2-46D7-A3B7-5E9C4B38841B}" type="presOf" srcId="{93E80B60-5D1C-4F7D-8323-F18BDDC0ADB5}" destId="{3ECB6DC3-1C57-4E26-8181-593294F7E305}" srcOrd="0" destOrd="1" presId="urn:microsoft.com/office/officeart/2005/8/layout/vList5"/>
    <dgm:cxn modelId="{FB0DF4C2-A51F-4BA1-886C-1471E117F5C4}" srcId="{18402AC8-A6FC-4F96-80E3-013841A0F6DD}" destId="{93E80B60-5D1C-4F7D-8323-F18BDDC0ADB5}" srcOrd="1" destOrd="0" parTransId="{32AC4BF4-E421-4D4D-8F73-594FE9F6F469}" sibTransId="{EEDC96FA-16D0-46C2-9FAD-B02F8EC1D900}"/>
    <dgm:cxn modelId="{956F53C9-86F7-4621-9613-C60D5E374171}" srcId="{04A79522-4E22-40BA-9B1B-E3B4318CCC1E}" destId="{18402AC8-A6FC-4F96-80E3-013841A0F6DD}" srcOrd="1" destOrd="0" parTransId="{5E771A57-650D-4DC4-A897-76F686DFF06A}" sibTransId="{96DDDE5C-CE51-4F00-9D6E-CF0E49DC226A}"/>
    <dgm:cxn modelId="{21787ECE-ECA5-4917-BD26-20D75F289129}" srcId="{04A79522-4E22-40BA-9B1B-E3B4318CCC1E}" destId="{F16D83B3-20F2-4F50-A4C4-BA7EFCD51F09}" srcOrd="0" destOrd="0" parTransId="{C78B7D74-910D-46BE-8C7A-4120D2E5A33D}" sibTransId="{0F1ECCA6-54BD-425E-A489-E3429FA18F4B}"/>
    <dgm:cxn modelId="{B39F75D5-35B1-4492-91A0-A0C4FC54DA52}" type="presOf" srcId="{B71275CC-AE8F-41D6-90EB-C8CBF34F7A9F}" destId="{3AE9765D-78C6-4E16-95B2-C495BE9F8C23}" srcOrd="0" destOrd="0" presId="urn:microsoft.com/office/officeart/2005/8/layout/vList5"/>
    <dgm:cxn modelId="{F81BE7F8-2CC3-4851-9711-E9A41F998550}" type="presOf" srcId="{F16D83B3-20F2-4F50-A4C4-BA7EFCD51F09}" destId="{1DBAF4D5-A99A-482C-97C7-E0405241A54E}" srcOrd="0" destOrd="0" presId="urn:microsoft.com/office/officeart/2005/8/layout/vList5"/>
    <dgm:cxn modelId="{B284ABFE-8080-4359-BAFB-24A72BAF4D95}" srcId="{B71275CC-AE8F-41D6-90EB-C8CBF34F7A9F}" destId="{BD0A627D-42C7-45B9-9D32-925B5EBDA8A9}" srcOrd="0" destOrd="0" parTransId="{94ACA3B4-9B95-45EE-B178-C010009DFD44}" sibTransId="{BE24EEF6-2C90-4D51-875B-53590510B283}"/>
    <dgm:cxn modelId="{0B4842BD-63F0-427D-95F8-F4FE8709D82D}" type="presParOf" srcId="{7B36155A-4AB7-49D9-9203-76EA67B5FDAB}" destId="{039F8AAB-9502-4393-97B3-231F01B12AD4}" srcOrd="0" destOrd="0" presId="urn:microsoft.com/office/officeart/2005/8/layout/vList5"/>
    <dgm:cxn modelId="{F7F0F2B2-F952-4763-866C-602E7019C940}" type="presParOf" srcId="{039F8AAB-9502-4393-97B3-231F01B12AD4}" destId="{1DBAF4D5-A99A-482C-97C7-E0405241A54E}" srcOrd="0" destOrd="0" presId="urn:microsoft.com/office/officeart/2005/8/layout/vList5"/>
    <dgm:cxn modelId="{7384D835-E4CB-4C71-99EB-CF8C6D826C40}" type="presParOf" srcId="{039F8AAB-9502-4393-97B3-231F01B12AD4}" destId="{9AA7F46D-8863-4498-B6A4-5594A3191AFA}" srcOrd="1" destOrd="0" presId="urn:microsoft.com/office/officeart/2005/8/layout/vList5"/>
    <dgm:cxn modelId="{E6C54EEE-3974-430A-80BB-DF82AD3D982C}" type="presParOf" srcId="{7B36155A-4AB7-49D9-9203-76EA67B5FDAB}" destId="{2EB887DA-703E-402B-8BD0-4599BB7F2FF7}" srcOrd="1" destOrd="0" presId="urn:microsoft.com/office/officeart/2005/8/layout/vList5"/>
    <dgm:cxn modelId="{F93D8CE3-D1F2-40CE-9B57-53D0E00F98FA}" type="presParOf" srcId="{7B36155A-4AB7-49D9-9203-76EA67B5FDAB}" destId="{ABB8829B-1886-4DD3-A3E2-235A66D801F0}" srcOrd="2" destOrd="0" presId="urn:microsoft.com/office/officeart/2005/8/layout/vList5"/>
    <dgm:cxn modelId="{532E3E1C-1D07-46A5-BF7F-A55B4712AA6B}" type="presParOf" srcId="{ABB8829B-1886-4DD3-A3E2-235A66D801F0}" destId="{E2A983EE-B441-4E43-9F04-75F6E45E6DA1}" srcOrd="0" destOrd="0" presId="urn:microsoft.com/office/officeart/2005/8/layout/vList5"/>
    <dgm:cxn modelId="{4235CB95-16BC-4265-89F9-940DD67908D0}" type="presParOf" srcId="{ABB8829B-1886-4DD3-A3E2-235A66D801F0}" destId="{3ECB6DC3-1C57-4E26-8181-593294F7E305}" srcOrd="1" destOrd="0" presId="urn:microsoft.com/office/officeart/2005/8/layout/vList5"/>
    <dgm:cxn modelId="{481E3CDD-4C0C-4219-A7F7-1AE4B190717C}" type="presParOf" srcId="{7B36155A-4AB7-49D9-9203-76EA67B5FDAB}" destId="{7D6859E5-4BD6-4157-A669-E4F9E1CA00A0}" srcOrd="3" destOrd="0" presId="urn:microsoft.com/office/officeart/2005/8/layout/vList5"/>
    <dgm:cxn modelId="{5E388A4B-3660-407E-B7C6-D32E134C478C}" type="presParOf" srcId="{7B36155A-4AB7-49D9-9203-76EA67B5FDAB}" destId="{6E181F70-E2E0-4863-AAE7-52FC6D2E8145}" srcOrd="4" destOrd="0" presId="urn:microsoft.com/office/officeart/2005/8/layout/vList5"/>
    <dgm:cxn modelId="{4CB83042-F839-4F5D-9778-256BE628C6AB}" type="presParOf" srcId="{6E181F70-E2E0-4863-AAE7-52FC6D2E8145}" destId="{3AE9765D-78C6-4E16-95B2-C495BE9F8C23}" srcOrd="0" destOrd="0" presId="urn:microsoft.com/office/officeart/2005/8/layout/vList5"/>
    <dgm:cxn modelId="{69DBC219-5923-43DD-8461-E92A15E16333}" type="presParOf" srcId="{6E181F70-E2E0-4863-AAE7-52FC6D2E8145}" destId="{C3331772-CC74-475D-8D18-419AB97DAE6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7F46D-8863-4498-B6A4-5594A3191AFA}">
      <dsp:nvSpPr>
        <dsp:cNvPr id="0" name=""/>
        <dsp:cNvSpPr/>
      </dsp:nvSpPr>
      <dsp:spPr>
        <a:xfrm rot="5400000">
          <a:off x="5302053" y="-2065232"/>
          <a:ext cx="1097681" cy="55067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dirty="0"/>
            <a:t>단순히 </a:t>
          </a:r>
          <a:r>
            <a:rPr lang="en-US" altLang="ko-KR" sz="1400" b="1" kern="1200" dirty="0"/>
            <a:t>DB</a:t>
          </a:r>
          <a:r>
            <a:rPr lang="ko-KR" altLang="en-US" sz="1400" b="1" kern="1200" dirty="0"/>
            <a:t>에 저장된 데이터에 노출된 정보 수용자 역할에서 벗어나 직접 </a:t>
          </a:r>
          <a:r>
            <a:rPr lang="ko-KR" altLang="en-US" sz="1400" b="1" kern="1200" dirty="0" err="1"/>
            <a:t>식재료와</a:t>
          </a:r>
          <a:r>
            <a:rPr lang="ko-KR" altLang="en-US" sz="1400" b="1" kern="1200" dirty="0"/>
            <a:t> 식단을 관리할 수 있는 수단을 제공함으로써 개인의 선호를 고려한 서비스를 제공받을 수 있음</a:t>
          </a:r>
        </a:p>
      </dsp:txBody>
      <dsp:txXfrm rot="-5400000">
        <a:off x="3097532" y="192873"/>
        <a:ext cx="5453140" cy="990513"/>
      </dsp:txXfrm>
    </dsp:sp>
    <dsp:sp modelId="{1DBAF4D5-A99A-482C-97C7-E0405241A54E}">
      <dsp:nvSpPr>
        <dsp:cNvPr id="0" name=""/>
        <dsp:cNvSpPr/>
      </dsp:nvSpPr>
      <dsp:spPr>
        <a:xfrm>
          <a:off x="0" y="2078"/>
          <a:ext cx="3097532" cy="1372102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상호작용을 통해 차별화된 고객의 </a:t>
          </a:r>
          <a:r>
            <a:rPr lang="ko-KR" altLang="en-US" sz="2000" b="1" kern="1200" dirty="0" err="1"/>
            <a:t>니즈를</a:t>
          </a:r>
          <a:r>
            <a:rPr lang="ko-KR" altLang="en-US" sz="2000" b="1" kern="1200" dirty="0"/>
            <a:t> 충족</a:t>
          </a:r>
        </a:p>
      </dsp:txBody>
      <dsp:txXfrm>
        <a:off x="66980" y="69058"/>
        <a:ext cx="2963572" cy="1238142"/>
      </dsp:txXfrm>
    </dsp:sp>
    <dsp:sp modelId="{3ECB6DC3-1C57-4E26-8181-593294F7E305}">
      <dsp:nvSpPr>
        <dsp:cNvPr id="0" name=""/>
        <dsp:cNvSpPr/>
      </dsp:nvSpPr>
      <dsp:spPr>
        <a:xfrm rot="5400000">
          <a:off x="5302053" y="-624524"/>
          <a:ext cx="1097681" cy="55067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dirty="0"/>
            <a:t>채식주의 유행</a:t>
          </a:r>
          <a:r>
            <a:rPr lang="en-US" altLang="ko-KR" sz="1400" b="1" kern="1200" dirty="0"/>
            <a:t>, </a:t>
          </a:r>
          <a:r>
            <a:rPr lang="ko-KR" altLang="en-US" sz="1400" b="1" kern="1200" dirty="0"/>
            <a:t>알레르기 환자 급증 등에 따른 기피 </a:t>
          </a:r>
          <a:r>
            <a:rPr lang="ko-KR" altLang="en-US" sz="1400" b="1" kern="1200" dirty="0" err="1"/>
            <a:t>식재료</a:t>
          </a:r>
          <a:r>
            <a:rPr lang="ko-KR" altLang="en-US" sz="1400" b="1" kern="1200" dirty="0"/>
            <a:t> 관리의 중요성이 증대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dirty="0"/>
            <a:t>이전과 달라진 고객의 </a:t>
          </a:r>
          <a:r>
            <a:rPr lang="ko-KR" altLang="en-US" sz="1400" b="1" kern="1200" dirty="0" err="1"/>
            <a:t>니즈를</a:t>
          </a:r>
          <a:r>
            <a:rPr lang="ko-KR" altLang="en-US" sz="1400" b="1" kern="1200" dirty="0"/>
            <a:t> 충족할 수 있음</a:t>
          </a:r>
        </a:p>
      </dsp:txBody>
      <dsp:txXfrm rot="-5400000">
        <a:off x="3097532" y="1633581"/>
        <a:ext cx="5453140" cy="990513"/>
      </dsp:txXfrm>
    </dsp:sp>
    <dsp:sp modelId="{E2A983EE-B441-4E43-9F04-75F6E45E6DA1}">
      <dsp:nvSpPr>
        <dsp:cNvPr id="0" name=""/>
        <dsp:cNvSpPr/>
      </dsp:nvSpPr>
      <dsp:spPr>
        <a:xfrm>
          <a:off x="0" y="1442786"/>
          <a:ext cx="3097532" cy="1372102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보이는 서비스에서 내가 찾는 서비스로 차별화</a:t>
          </a:r>
        </a:p>
      </dsp:txBody>
      <dsp:txXfrm>
        <a:off x="66980" y="1509766"/>
        <a:ext cx="2963572" cy="1238142"/>
      </dsp:txXfrm>
    </dsp:sp>
    <dsp:sp modelId="{C3331772-CC74-475D-8D18-419AB97DAE64}">
      <dsp:nvSpPr>
        <dsp:cNvPr id="0" name=""/>
        <dsp:cNvSpPr/>
      </dsp:nvSpPr>
      <dsp:spPr>
        <a:xfrm rot="5400000">
          <a:off x="5302053" y="816182"/>
          <a:ext cx="1097681" cy="550672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b="1" kern="1200" dirty="0"/>
            <a:t>제품을 이용하는 소비자가 직접 식재료와 선호 레시피를 관리함으로써 취향을 스스로 드러낼 수 있게 하여 분석 관련 여러 비용을 줄일 수 있음</a:t>
          </a:r>
        </a:p>
      </dsp:txBody>
      <dsp:txXfrm rot="-5400000">
        <a:off x="3097532" y="3074287"/>
        <a:ext cx="5453140" cy="990513"/>
      </dsp:txXfrm>
    </dsp:sp>
    <dsp:sp modelId="{3AE9765D-78C6-4E16-95B2-C495BE9F8C23}">
      <dsp:nvSpPr>
        <dsp:cNvPr id="0" name=""/>
        <dsp:cNvSpPr/>
      </dsp:nvSpPr>
      <dsp:spPr>
        <a:xfrm>
          <a:off x="0" y="2883493"/>
          <a:ext cx="3097532" cy="1372102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고객 참여를 통한 분석 관련 부대 비용 절감</a:t>
          </a:r>
        </a:p>
      </dsp:txBody>
      <dsp:txXfrm>
        <a:off x="66980" y="2950473"/>
        <a:ext cx="2963572" cy="1238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7F46D-8863-4498-B6A4-5594A3191AFA}">
      <dsp:nvSpPr>
        <dsp:cNvPr id="0" name=""/>
        <dsp:cNvSpPr/>
      </dsp:nvSpPr>
      <dsp:spPr>
        <a:xfrm rot="5400000">
          <a:off x="6879445" y="-2807533"/>
          <a:ext cx="1097681" cy="69913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/>
            <a:t>목적에 부합하는 데이터를 추출하기 위해 </a:t>
          </a:r>
          <a:r>
            <a:rPr lang="en-US" altLang="ko-KR" sz="1300" b="1" kern="1200" dirty="0"/>
            <a:t>CRUD </a:t>
          </a:r>
          <a:r>
            <a:rPr lang="ko-KR" altLang="en-US" sz="1300" b="1" kern="1200" dirty="0"/>
            <a:t>중 </a:t>
          </a:r>
          <a:r>
            <a:rPr lang="en-US" altLang="ko-KR" sz="1300" b="1" kern="1200" dirty="0"/>
            <a:t>SELECT</a:t>
          </a:r>
          <a:r>
            <a:rPr lang="ko-KR" altLang="en-US" sz="1300" b="1" kern="1200" dirty="0"/>
            <a:t>문의 다양한 부가조건을 학습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b="1" kern="1200" dirty="0"/>
            <a:t>JOIN</a:t>
          </a:r>
          <a:r>
            <a:rPr lang="ko-KR" altLang="en-US" sz="1300" b="1" kern="1200" dirty="0"/>
            <a:t>을 활용한 효율적인 데이터 모델링 구축을 학습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300" b="1" kern="1200" dirty="0"/>
            <a:t>JSON</a:t>
          </a:r>
          <a:r>
            <a:rPr lang="ko-KR" altLang="en-US" sz="1300" b="1" kern="1200" dirty="0"/>
            <a:t>을 비롯한 다양한 데이터 유형의 특징을 학습</a:t>
          </a:r>
        </a:p>
      </dsp:txBody>
      <dsp:txXfrm rot="-5400000">
        <a:off x="3932622" y="192874"/>
        <a:ext cx="6937744" cy="990513"/>
      </dsp:txXfrm>
    </dsp:sp>
    <dsp:sp modelId="{1DBAF4D5-A99A-482C-97C7-E0405241A54E}">
      <dsp:nvSpPr>
        <dsp:cNvPr id="0" name=""/>
        <dsp:cNvSpPr/>
      </dsp:nvSpPr>
      <dsp:spPr>
        <a:xfrm>
          <a:off x="0" y="2078"/>
          <a:ext cx="3932622" cy="1372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DB </a:t>
          </a:r>
          <a:r>
            <a:rPr lang="ko-KR" altLang="en-US" sz="2400" b="1" kern="1200" dirty="0"/>
            <a:t>활용을 위한 </a:t>
          </a:r>
          <a:endParaRPr lang="en-US" altLang="ko-KR" sz="2400" b="1" kern="1200" dirty="0"/>
        </a:p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/>
            <a:t>SQL </a:t>
          </a:r>
          <a:r>
            <a:rPr lang="ko-KR" altLang="en-US" sz="2400" b="1" kern="1200" dirty="0"/>
            <a:t>작성능력 향상</a:t>
          </a:r>
        </a:p>
      </dsp:txBody>
      <dsp:txXfrm>
        <a:off x="66980" y="69058"/>
        <a:ext cx="3798662" cy="1238142"/>
      </dsp:txXfrm>
    </dsp:sp>
    <dsp:sp modelId="{3ECB6DC3-1C57-4E26-8181-593294F7E305}">
      <dsp:nvSpPr>
        <dsp:cNvPr id="0" name=""/>
        <dsp:cNvSpPr/>
      </dsp:nvSpPr>
      <dsp:spPr>
        <a:xfrm rot="5400000">
          <a:off x="6879445" y="-1366826"/>
          <a:ext cx="1097681" cy="69913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 err="1"/>
            <a:t>웹페이지</a:t>
          </a:r>
          <a:r>
            <a:rPr lang="ko-KR" altLang="en-US" sz="1300" b="1" kern="1200" dirty="0"/>
            <a:t> 개발에 필요한 </a:t>
          </a:r>
          <a:r>
            <a:rPr lang="en-US" altLang="ko-KR" sz="1300" b="1" kern="1200" dirty="0"/>
            <a:t>HTML, CSS, JavaScript</a:t>
          </a:r>
          <a:r>
            <a:rPr lang="ko-KR" altLang="en-US" sz="1300" b="1" kern="1200" dirty="0"/>
            <a:t>의 특징을 학습 </a:t>
          </a: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/>
            <a:t>웹 애플리케이션 개발자의 관점에서 이용자의 수요를 충족시키는 과정을 통해 이 언어들의 활용 기술을 습득</a:t>
          </a:r>
        </a:p>
      </dsp:txBody>
      <dsp:txXfrm rot="-5400000">
        <a:off x="3932622" y="1633581"/>
        <a:ext cx="6937744" cy="990513"/>
      </dsp:txXfrm>
    </dsp:sp>
    <dsp:sp modelId="{E2A983EE-B441-4E43-9F04-75F6E45E6DA1}">
      <dsp:nvSpPr>
        <dsp:cNvPr id="0" name=""/>
        <dsp:cNvSpPr/>
      </dsp:nvSpPr>
      <dsp:spPr>
        <a:xfrm>
          <a:off x="0" y="1442786"/>
          <a:ext cx="3932622" cy="1372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웹 애플리케이션 개발에 필요한 여러 프로그래밍 언어 활용</a:t>
          </a:r>
        </a:p>
      </dsp:txBody>
      <dsp:txXfrm>
        <a:off x="66980" y="1509766"/>
        <a:ext cx="3798662" cy="1238142"/>
      </dsp:txXfrm>
    </dsp:sp>
    <dsp:sp modelId="{C3331772-CC74-475D-8D18-419AB97DAE64}">
      <dsp:nvSpPr>
        <dsp:cNvPr id="0" name=""/>
        <dsp:cNvSpPr/>
      </dsp:nvSpPr>
      <dsp:spPr>
        <a:xfrm rot="5400000">
          <a:off x="6879445" y="73880"/>
          <a:ext cx="1097681" cy="69913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300" b="1" kern="1200" dirty="0"/>
            <a:t>프로그래밍에 대해 다양한 이해 수준을 지닌 사람들과 협업을 함으로써 다른 업종이나 직무와 다른 개발 관련 여러 상황을 미리 체험하여 개발 팀워크 능력을 증진</a:t>
          </a:r>
        </a:p>
      </dsp:txBody>
      <dsp:txXfrm rot="-5400000">
        <a:off x="3932622" y="3074287"/>
        <a:ext cx="6937744" cy="990513"/>
      </dsp:txXfrm>
    </dsp:sp>
    <dsp:sp modelId="{3AE9765D-78C6-4E16-95B2-C495BE9F8C23}">
      <dsp:nvSpPr>
        <dsp:cNvPr id="0" name=""/>
        <dsp:cNvSpPr/>
      </dsp:nvSpPr>
      <dsp:spPr>
        <a:xfrm>
          <a:off x="0" y="2883493"/>
          <a:ext cx="3932622" cy="13721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/>
            <a:t>협업을 통해 실제 개발 환경에서 직면할 수 있는 다양한 상황을 체험</a:t>
          </a:r>
        </a:p>
      </dsp:txBody>
      <dsp:txXfrm>
        <a:off x="66980" y="2950473"/>
        <a:ext cx="3798662" cy="1238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793DA-B02C-4C42-9760-40F495DA40F8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04385-C842-4B65-9336-64B8CDEF94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70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bg1"/>
                </a:solidFill>
              </a:rPr>
              <a:t>Detail: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bg1"/>
                </a:solidFill>
              </a:rPr>
              <a:t>Detail: input</a:t>
            </a:r>
            <a:r>
              <a:rPr lang="ko-KR" altLang="en-US" sz="1200" dirty="0">
                <a:solidFill>
                  <a:schemeClr val="bg1"/>
                </a:solidFill>
              </a:rPr>
              <a:t>값 안엔 </a:t>
            </a:r>
            <a:r>
              <a:rPr lang="en-US" altLang="ko-KR" sz="1200" dirty="0" err="1">
                <a:solidFill>
                  <a:schemeClr val="bg1"/>
                </a:solidFill>
              </a:rPr>
              <a:t>datalist</a:t>
            </a:r>
            <a:r>
              <a:rPr lang="en-US" altLang="ko-KR" sz="1200" dirty="0">
                <a:solidFill>
                  <a:schemeClr val="bg1"/>
                </a:solidFill>
              </a:rPr>
              <a:t> type</a:t>
            </a:r>
            <a:r>
              <a:rPr lang="ko-KR" altLang="en-US" sz="1200" dirty="0">
                <a:solidFill>
                  <a:schemeClr val="bg1"/>
                </a:solidFill>
              </a:rPr>
              <a:t>으로 지정하여 사용자의 </a:t>
            </a:r>
            <a:r>
              <a:rPr lang="ko-KR" altLang="en-US" sz="1200" dirty="0" err="1">
                <a:solidFill>
                  <a:schemeClr val="bg1"/>
                </a:solidFill>
              </a:rPr>
              <a:t>입력값에</a:t>
            </a:r>
            <a:r>
              <a:rPr lang="ko-KR" altLang="en-US" sz="1200" dirty="0">
                <a:solidFill>
                  <a:schemeClr val="bg1"/>
                </a:solidFill>
              </a:rPr>
              <a:t> 가까운 식재료명이 자동 리스트로 보여진다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유통기한은 </a:t>
            </a:r>
            <a:r>
              <a:rPr lang="en-US" altLang="ko-KR" sz="1200" dirty="0">
                <a:solidFill>
                  <a:schemeClr val="bg1"/>
                </a:solidFill>
              </a:rPr>
              <a:t>date type</a:t>
            </a:r>
            <a:r>
              <a:rPr lang="ko-KR" altLang="en-US" sz="1200" dirty="0">
                <a:solidFill>
                  <a:schemeClr val="bg1"/>
                </a:solidFill>
              </a:rPr>
              <a:t>으로 캘린더가 뜨며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사용자가 클릭한 날짜로 </a:t>
            </a:r>
            <a:r>
              <a:rPr lang="ko-KR" altLang="en-US" sz="1200" dirty="0" err="1">
                <a:solidFill>
                  <a:schemeClr val="bg1"/>
                </a:solidFill>
              </a:rPr>
              <a:t>데이터값이</a:t>
            </a:r>
            <a:r>
              <a:rPr lang="ko-KR" altLang="en-US" sz="1200" dirty="0">
                <a:solidFill>
                  <a:schemeClr val="bg1"/>
                </a:solidFill>
              </a:rPr>
              <a:t> 지정된다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0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Detail: </a:t>
            </a:r>
            <a:r>
              <a:rPr lang="ko-KR" altLang="en-US" sz="1200" dirty="0">
                <a:solidFill>
                  <a:schemeClr val="bg1"/>
                </a:solidFill>
              </a:rPr>
              <a:t>추후 일별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주별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월별 구분 할 수 있는 버튼도 추가하면 </a:t>
            </a:r>
            <a:r>
              <a:rPr lang="ko-KR" altLang="en-US" sz="1200" dirty="0" err="1">
                <a:solidFill>
                  <a:schemeClr val="bg1"/>
                </a:solidFill>
              </a:rPr>
              <a:t>좋을거</a:t>
            </a:r>
            <a:r>
              <a:rPr lang="ko-KR" altLang="en-US" sz="1200" dirty="0">
                <a:solidFill>
                  <a:schemeClr val="bg1"/>
                </a:solidFill>
              </a:rPr>
              <a:t> 같음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bg1"/>
                </a:solidFill>
              </a:rPr>
              <a:t>Detail: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Detail: </a:t>
            </a:r>
            <a:r>
              <a:rPr lang="ko-KR" altLang="en-US" sz="1200" dirty="0">
                <a:solidFill>
                  <a:schemeClr val="bg1"/>
                </a:solidFill>
              </a:rPr>
              <a:t>추후 일별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주별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월별 구분 할 수 있는 버튼도 추가하면 </a:t>
            </a:r>
            <a:r>
              <a:rPr lang="ko-KR" altLang="en-US" sz="1200" dirty="0" err="1">
                <a:solidFill>
                  <a:schemeClr val="bg1"/>
                </a:solidFill>
              </a:rPr>
              <a:t>좋을거</a:t>
            </a:r>
            <a:r>
              <a:rPr lang="ko-KR" altLang="en-US" sz="1200" dirty="0">
                <a:solidFill>
                  <a:schemeClr val="bg1"/>
                </a:solidFill>
              </a:rPr>
              <a:t> 같음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77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</a:rPr>
              <a:t>Detail: </a:t>
            </a:r>
            <a:r>
              <a:rPr lang="ko-KR" altLang="en-US" sz="1200" dirty="0">
                <a:solidFill>
                  <a:schemeClr val="bg1"/>
                </a:solidFill>
              </a:rPr>
              <a:t>추후 일별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주별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월별 구분 할 수 있는 버튼도 추가하면 </a:t>
            </a:r>
            <a:r>
              <a:rPr lang="ko-KR" altLang="en-US" sz="1200" dirty="0" err="1">
                <a:solidFill>
                  <a:schemeClr val="bg1"/>
                </a:solidFill>
              </a:rPr>
              <a:t>좋을거</a:t>
            </a:r>
            <a:r>
              <a:rPr lang="ko-KR" altLang="en-US" sz="1200" dirty="0">
                <a:solidFill>
                  <a:schemeClr val="bg1"/>
                </a:solidFill>
              </a:rPr>
              <a:t> 같음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dirty="0"/>
          </a:p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96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25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22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14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010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5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18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bg1"/>
                </a:solidFill>
              </a:rPr>
              <a:t>Detail: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스크래핑을</a:t>
            </a:r>
            <a:r>
              <a:rPr lang="ko-KR" altLang="en-US" sz="1200" dirty="0">
                <a:solidFill>
                  <a:schemeClr val="bg1"/>
                </a:solidFill>
              </a:rPr>
              <a:t> 통해 </a:t>
            </a:r>
            <a:r>
              <a:rPr lang="ko-KR" altLang="en-US" sz="1200" dirty="0" err="1">
                <a:solidFill>
                  <a:schemeClr val="bg1"/>
                </a:solidFill>
              </a:rPr>
              <a:t>레시피제목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 err="1">
                <a:solidFill>
                  <a:schemeClr val="bg1"/>
                </a:solidFill>
              </a:rPr>
              <a:t>메인이미지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조리시간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조리순서에 따른 방법과 이미지를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</a:t>
            </a:r>
            <a:r>
              <a:rPr lang="ko-KR" altLang="en-US" sz="1200" dirty="0">
                <a:solidFill>
                  <a:schemeClr val="bg1"/>
                </a:solidFill>
              </a:rPr>
              <a:t> 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웹사이트의 페이지를 돌며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각 레시피의 디테일 페이지로 들어가 자동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101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bg1"/>
                </a:solidFill>
              </a:rPr>
              <a:t>Detail: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스크래핑을</a:t>
            </a:r>
            <a:r>
              <a:rPr lang="ko-KR" altLang="en-US" sz="1200" dirty="0">
                <a:solidFill>
                  <a:schemeClr val="bg1"/>
                </a:solidFill>
              </a:rPr>
              <a:t> 통해 </a:t>
            </a:r>
            <a:r>
              <a:rPr lang="ko-KR" altLang="en-US" sz="1200" dirty="0" err="1">
                <a:solidFill>
                  <a:schemeClr val="bg1"/>
                </a:solidFill>
              </a:rPr>
              <a:t>레시피제목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 err="1">
                <a:solidFill>
                  <a:schemeClr val="bg1"/>
                </a:solidFill>
              </a:rPr>
              <a:t>메인이미지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조리시간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조리순서에 따른 방법과 이미지를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</a:t>
            </a:r>
            <a:r>
              <a:rPr lang="ko-KR" altLang="en-US" sz="1200" dirty="0">
                <a:solidFill>
                  <a:schemeClr val="bg1"/>
                </a:solidFill>
              </a:rPr>
              <a:t> 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웹사이트의 페이지를 돌며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각 레시피의 디테일 페이지로 들어가 자동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45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chemeClr val="bg1"/>
                </a:solidFill>
              </a:rPr>
              <a:t>Detail: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스크래핑을</a:t>
            </a:r>
            <a:r>
              <a:rPr lang="ko-KR" altLang="en-US" sz="1200" dirty="0">
                <a:solidFill>
                  <a:schemeClr val="bg1"/>
                </a:solidFill>
              </a:rPr>
              <a:t> 통해 </a:t>
            </a:r>
            <a:r>
              <a:rPr lang="ko-KR" altLang="en-US" sz="1200" dirty="0" err="1">
                <a:solidFill>
                  <a:schemeClr val="bg1"/>
                </a:solidFill>
              </a:rPr>
              <a:t>레시피제목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 err="1">
                <a:solidFill>
                  <a:schemeClr val="bg1"/>
                </a:solidFill>
              </a:rPr>
              <a:t>메인이미지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조리시간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조리순서에 따른 방법과 이미지를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</a:t>
            </a:r>
            <a:r>
              <a:rPr lang="ko-KR" altLang="en-US" sz="1200" dirty="0">
                <a:solidFill>
                  <a:schemeClr val="bg1"/>
                </a:solidFill>
              </a:rPr>
              <a:t> 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marL="114300"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웹사이트의 페이지를 돌며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각 레시피의 디테일 페이지로 들어가 자동 </a:t>
            </a:r>
            <a:r>
              <a:rPr lang="ko-KR" altLang="en-US" sz="1200" dirty="0" err="1">
                <a:solidFill>
                  <a:schemeClr val="bg1"/>
                </a:solidFill>
              </a:rPr>
              <a:t>스크래핑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4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04385-C842-4B65-9336-64B8CDEF94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06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2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9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01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23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28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8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27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2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4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D7D657F1-E26E-4878-8FB9-A33707A39A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93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66761"/>
            <a:ext cx="12192000" cy="1047747"/>
          </a:xfrm>
          <a:prstGeom prst="rect">
            <a:avLst/>
          </a:prstGeom>
          <a:solidFill>
            <a:srgbClr val="1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3356518" y="2898246"/>
            <a:ext cx="8320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이름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맛뿌다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(My Food Diary)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19881" y="1350689"/>
            <a:ext cx="70567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대표 프로젝트 수행 결과 작성 양식</a:t>
            </a:r>
            <a:endParaRPr lang="zh-CN" altLang="en-US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95835" y="3939873"/>
            <a:ext cx="10857965" cy="2196733"/>
            <a:chOff x="495835" y="3792393"/>
            <a:chExt cx="10857965" cy="2196733"/>
          </a:xfrm>
        </p:grpSpPr>
        <p:sp>
          <p:nvSpPr>
            <p:cNvPr id="10" name="AutoShape 256" descr="04"/>
            <p:cNvSpPr>
              <a:spLocks noChangeArrowheads="1"/>
            </p:cNvSpPr>
            <p:nvPr/>
          </p:nvSpPr>
          <p:spPr bwMode="auto">
            <a:xfrm>
              <a:off x="495835" y="3792393"/>
              <a:ext cx="10653946" cy="2196733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15875" algn="ctr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b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838200" y="4059243"/>
              <a:ext cx="10515600" cy="192669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팀명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유자팬클럽</a:t>
              </a:r>
              <a:endPara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팀원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계해범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김우림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김송현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조재언</a:t>
              </a:r>
              <a:endPara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훈련과정명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</a:t>
              </a:r>
              <a:r>
                <a:rPr lang="en-US" altLang="ko-KR" sz="2000" b="1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프로젝트형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IoT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개발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인터페이스 개발 프로젝트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운영기관명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멀티캠퍼스</a:t>
              </a:r>
              <a:endParaRPr lang="en-US" altLang="ko-KR" sz="2000" b="1" i="1" dirty="0">
                <a:solidFill>
                  <a:schemeClr val="bg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747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Ⅲ.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수행절차 및 방법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645041" y="1380172"/>
            <a:ext cx="1828800" cy="503427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프로젝트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결과물 제출 및 최종 발표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648925" y="1208722"/>
            <a:ext cx="8895125" cy="5205728"/>
            <a:chOff x="648925" y="1031298"/>
            <a:chExt cx="8895125" cy="5205728"/>
          </a:xfrm>
        </p:grpSpPr>
        <p:sp>
          <p:nvSpPr>
            <p:cNvPr id="9" name="오른쪽 화살표 8"/>
            <p:cNvSpPr/>
            <p:nvPr/>
          </p:nvSpPr>
          <p:spPr>
            <a:xfrm>
              <a:off x="648925" y="1031298"/>
              <a:ext cx="8895125" cy="914400"/>
            </a:xfrm>
            <a:prstGeom prst="rightArrow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/>
                <a:t>전체 개발기간 </a:t>
              </a:r>
              <a:r>
                <a:rPr lang="en-US" altLang="ko-KR" b="1" dirty="0"/>
                <a:t>: 2/1(</a:t>
              </a:r>
              <a:r>
                <a:rPr lang="ko-KR" altLang="en-US" b="1" dirty="0"/>
                <a:t>월</a:t>
              </a:r>
              <a:r>
                <a:rPr lang="en-US" altLang="ko-KR" b="1" dirty="0"/>
                <a:t>) ~ 2/16(</a:t>
              </a:r>
              <a:r>
                <a:rPr lang="ko-KR" altLang="en-US" b="1" dirty="0"/>
                <a:t>화</a:t>
              </a:r>
              <a:r>
                <a:rPr lang="en-US" altLang="ko-KR" b="1" dirty="0"/>
                <a:t>) (2</a:t>
              </a:r>
              <a:r>
                <a:rPr lang="ko-KR" altLang="en-US" b="1" dirty="0"/>
                <a:t>주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58450" y="1707574"/>
              <a:ext cx="3104900" cy="2464376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일일 프로젝트 작업 종료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 전에 팀원 간 중간 결과물을 발표</a:t>
              </a:r>
              <a:endParaRPr lang="ko-KR" altLang="en-US" sz="1200" dirty="0"/>
            </a:p>
            <a:p>
              <a:pPr marL="285750" lvl="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피드백 의견 반영하여 프로젝트 </a:t>
              </a:r>
              <a:endPara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고도화</a:t>
              </a:r>
              <a:endPara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lvl="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비고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최적화 및 오류 수정</a:t>
              </a:r>
              <a:endPara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3763350" y="1489797"/>
              <a:ext cx="5780699" cy="8927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/>
                <a:t>2/4(</a:t>
              </a:r>
              <a:r>
                <a:rPr lang="ko-KR" altLang="en-US" b="1" dirty="0"/>
                <a:t>목</a:t>
              </a:r>
              <a:r>
                <a:rPr lang="en-US" altLang="ko-KR" b="1" dirty="0"/>
                <a:t>) ~ 2/10(</a:t>
              </a:r>
              <a:r>
                <a:rPr lang="ko-KR" altLang="en-US" b="1" dirty="0"/>
                <a:t>수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63350" y="2095500"/>
              <a:ext cx="3037500" cy="207645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스크래핑을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통한 데이터 전처리</a:t>
              </a:r>
              <a:endParaRPr lang="ko-KR" altLang="en-US" sz="1200" dirty="0"/>
            </a:p>
            <a:p>
              <a:pPr marL="285750" lvl="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모델 선정 및 프로젝트 진행</a:t>
              </a:r>
              <a:endPara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285750" lvl="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중간 발표 피드백 반영</a:t>
              </a:r>
              <a:endPara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lvl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ERD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구조 일부 조정</a:t>
              </a:r>
            </a:p>
            <a:p>
              <a:pPr marL="285750" lvl="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비고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: EDA &amp; Research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00850" y="2557441"/>
              <a:ext cx="2333624" cy="367958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/>
                  </a:solidFill>
                </a:rPr>
                <a:t>2/1(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월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 ~ 2/3(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수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프로젝트 기획 및 주제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아이디어 선정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/>
                  </a:solidFill>
                </a:rPr>
                <a:t>2/3(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수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 ~ 2/4(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목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프로젝트 주제 선정 배경 및 개요 중간발표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/>
                  </a:solidFill>
                </a:rPr>
                <a:t>2/1(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월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 ~ 2/5(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금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팀원별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업무 배정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algn="just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화면 설계 및 개발 착수</a:t>
              </a:r>
              <a:endParaRPr lang="en-US" altLang="ko-KR" sz="1200" b="1" dirty="0">
                <a:solidFill>
                  <a:schemeClr val="tx1"/>
                </a:solidFill>
              </a:endParaRP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>
                  <a:solidFill>
                    <a:schemeClr val="tx1"/>
                  </a:solidFill>
                </a:rPr>
                <a:t>비고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피드백 및 일정 검토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6800851" y="1936173"/>
              <a:ext cx="2743199" cy="84859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/>
                <a:t>2/1(</a:t>
              </a:r>
              <a:r>
                <a:rPr lang="ko-KR" altLang="en-US" b="1" dirty="0"/>
                <a:t>월</a:t>
              </a:r>
              <a:r>
                <a:rPr lang="en-US" altLang="ko-KR" b="1" dirty="0"/>
                <a:t>) ~ 2/5(</a:t>
              </a:r>
              <a:r>
                <a:rPr lang="ko-KR" altLang="en-US" b="1" dirty="0"/>
                <a:t>금</a:t>
              </a:r>
              <a:r>
                <a:rPr lang="en-US" altLang="ko-KR" b="1" dirty="0"/>
                <a:t>)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2616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26848"/>
              </p:ext>
            </p:extLst>
          </p:nvPr>
        </p:nvGraphicFramePr>
        <p:xfrm>
          <a:off x="648925" y="1327192"/>
          <a:ext cx="10989797" cy="5215502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268887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4085511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4324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70113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2/3(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기획 및 주제 선정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기획안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작성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개인별 업무 분장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아이디어 선정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70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2/3(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 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 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아이디어 발표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주제 선정 배경 및 개요 발표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70113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2/4(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2/10(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</a:t>
                      </a:r>
                      <a:r>
                        <a:rPr lang="ko-KR" altLang="en-US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스크래핑을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통한 데이터 전처리</a:t>
                      </a:r>
                      <a:endParaRPr lang="en-US" altLang="ko-KR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모델 선정 및 프로젝트 진행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EDA &amp; Research</a:t>
                      </a: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5295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2/3(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~ 2/4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목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별 중간보고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피드백 및 일정 검토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104963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2/16(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일일 프로젝트 작업 종료 </a:t>
                      </a: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 전에 팀원 간 중간 결과물을 발표하고 피드백 의견 반영하여 프로젝트 고도화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최적화</a:t>
                      </a: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오류 수정</a:t>
                      </a: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6704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~ 2/16(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화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)(2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790006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Ⅲ.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수행절차 및 방법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55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 개요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88812" y="1953082"/>
            <a:ext cx="55422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/>
              <a:t> 프로젝트 주제 및 목적</a:t>
            </a:r>
            <a:endParaRPr lang="en-US" altLang="ko-KR" sz="3200" b="1" dirty="0"/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b="1" dirty="0"/>
              <a:t> 프로젝트 개요</a:t>
            </a:r>
            <a:endParaRPr lang="en-US" altLang="ko-KR" sz="32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/>
              <a:t> 프로젝트 구조</a:t>
            </a:r>
            <a:endParaRPr lang="en-US" altLang="ko-KR" sz="32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/>
              <a:t> 기대 효과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972073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음식, 그릇, 커리이(가) 표시된 사진&#10;&#10;자동 생성된 설명">
            <a:extLst>
              <a:ext uri="{FF2B5EF4-FFF2-40B4-BE49-F238E27FC236}">
                <a16:creationId xmlns:a16="http://schemas.microsoft.com/office/drawing/2014/main" id="{215649D9-A55D-43AA-91BF-64ADC655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7150"/>
          <a:stretch/>
        </p:blipFill>
        <p:spPr>
          <a:xfrm>
            <a:off x="1099742" y="1271467"/>
            <a:ext cx="2986817" cy="32558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D45A067-B9BC-4823-A4CD-5FE9891E21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9" r="15852" b="-1"/>
          <a:stretch/>
        </p:blipFill>
        <p:spPr>
          <a:xfrm>
            <a:off x="4440343" y="1271467"/>
            <a:ext cx="7024885" cy="32558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7D657F1-E26E-4878-8FB9-A33707A39A08}" type="slidenum">
              <a:rPr lang="en-US" altLang="ko-KR">
                <a:solidFill>
                  <a:schemeClr val="tx1"/>
                </a:solidFill>
                <a:latin typeface="+mn-lt"/>
                <a:ea typeface="+mn-ea"/>
              </a:rPr>
              <a:pPr latinLnBrk="0">
                <a:spcAft>
                  <a:spcPts val="600"/>
                </a:spcAft>
              </a:pPr>
              <a:t>13</a:t>
            </a:fld>
            <a:endParaRPr lang="en-US" altLang="ko-KR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63F2934B-502A-46B0-A800-37BCF2167465}"/>
              </a:ext>
            </a:extLst>
          </p:cNvPr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1. </a:t>
            </a:r>
            <a:r>
              <a:rPr lang="ko-KR" altLang="en-US" sz="1600" b="1" dirty="0" err="1">
                <a:solidFill>
                  <a:srgbClr val="1A7BAE"/>
                </a:solidFill>
              </a:rPr>
              <a:t>스크래핑</a:t>
            </a:r>
            <a:r>
              <a:rPr lang="ko-KR" altLang="en-US" sz="1600" b="1" dirty="0">
                <a:solidFill>
                  <a:srgbClr val="1A7BAE"/>
                </a:solidFill>
              </a:rPr>
              <a:t> 및 데이터베이스 구축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2C5FC-DBBB-4831-8539-B3F0CCA6097B}"/>
              </a:ext>
            </a:extLst>
          </p:cNvPr>
          <p:cNvSpPr/>
          <p:nvPr/>
        </p:nvSpPr>
        <p:spPr>
          <a:xfrm>
            <a:off x="1694644" y="4986368"/>
            <a:ext cx="9556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스크래핑을</a:t>
            </a:r>
            <a:r>
              <a:rPr lang="ko-KR" altLang="en-US" dirty="0"/>
              <a:t> 통한 레시피 관련 </a:t>
            </a:r>
            <a:r>
              <a:rPr lang="en-US" altLang="ko-KR" dirty="0"/>
              <a:t>DB </a:t>
            </a:r>
            <a:r>
              <a:rPr lang="ko-KR" altLang="en-US" dirty="0"/>
              <a:t>생성</a:t>
            </a:r>
            <a:br>
              <a:rPr lang="en-US" altLang="ko-KR" dirty="0"/>
            </a:br>
            <a:r>
              <a:rPr lang="en-US" altLang="ko-KR" dirty="0"/>
              <a:t>(Pip install</a:t>
            </a:r>
            <a:r>
              <a:rPr lang="ko-KR" altLang="en-US" dirty="0"/>
              <a:t>을 통해 </a:t>
            </a:r>
            <a:r>
              <a:rPr lang="en-US" altLang="ko-KR" dirty="0"/>
              <a:t>bs4, requests, </a:t>
            </a:r>
            <a:r>
              <a:rPr lang="en-US" altLang="ko-KR" dirty="0" err="1"/>
              <a:t>lxml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스크래핑</a:t>
            </a:r>
            <a:r>
              <a:rPr lang="ko-KR" altLang="en-US" dirty="0"/>
              <a:t> 도중에 발생하는 에러를 제거하기 위한 정규식을 사용함 </a:t>
            </a:r>
            <a:r>
              <a:rPr lang="en-US" altLang="ko-KR" dirty="0"/>
              <a:t>(re)</a:t>
            </a:r>
          </a:p>
        </p:txBody>
      </p:sp>
    </p:spTree>
    <p:extLst>
      <p:ext uri="{BB962C8B-B14F-4D97-AF65-F5344CB8AC3E}">
        <p14:creationId xmlns:p14="http://schemas.microsoft.com/office/powerpoint/2010/main" val="1984303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2BCB82C8-6C50-4685-B18E-815E5E9885EC}"/>
              </a:ext>
            </a:extLst>
          </p:cNvPr>
          <p:cNvSpPr/>
          <p:nvPr/>
        </p:nvSpPr>
        <p:spPr>
          <a:xfrm>
            <a:off x="2384384" y="0"/>
            <a:ext cx="10486664" cy="71068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fg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BE16DA-1113-458F-AC2E-87311C9F1D25}"/>
              </a:ext>
            </a:extLst>
          </p:cNvPr>
          <p:cNvSpPr/>
          <p:nvPr/>
        </p:nvSpPr>
        <p:spPr>
          <a:xfrm>
            <a:off x="2541280" y="3330679"/>
            <a:ext cx="2701254" cy="1967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main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E9EC22-FA79-4947-9480-C71839E48A8E}"/>
              </a:ext>
            </a:extLst>
          </p:cNvPr>
          <p:cNvSpPr/>
          <p:nvPr/>
        </p:nvSpPr>
        <p:spPr>
          <a:xfrm>
            <a:off x="5977951" y="1874907"/>
            <a:ext cx="2025684" cy="870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ingredient</a:t>
            </a:r>
          </a:p>
          <a:p>
            <a:pPr algn="ctr"/>
            <a:r>
              <a:rPr lang="ko-KR" altLang="en-US" dirty="0"/>
              <a:t>재료 확인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87BF45-6CDB-4413-A8E1-65F1531EA5DC}"/>
              </a:ext>
            </a:extLst>
          </p:cNvPr>
          <p:cNvSpPr/>
          <p:nvPr/>
        </p:nvSpPr>
        <p:spPr>
          <a:xfrm>
            <a:off x="5982723" y="938835"/>
            <a:ext cx="2025684" cy="84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recipe</a:t>
            </a:r>
          </a:p>
          <a:p>
            <a:pPr algn="ctr"/>
            <a:r>
              <a:rPr lang="ko-KR" altLang="en-US" dirty="0" err="1"/>
              <a:t>레시피추천화면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06617D-C8CF-4645-8EBF-27B5E7784BEE}"/>
              </a:ext>
            </a:extLst>
          </p:cNvPr>
          <p:cNvSpPr/>
          <p:nvPr/>
        </p:nvSpPr>
        <p:spPr>
          <a:xfrm>
            <a:off x="5999215" y="150037"/>
            <a:ext cx="2020321" cy="706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userreg</a:t>
            </a:r>
            <a:r>
              <a:rPr lang="en-US" altLang="ko-KR" dirty="0"/>
              <a:t>/login</a:t>
            </a:r>
          </a:p>
          <a:p>
            <a:pPr algn="ctr"/>
            <a:r>
              <a:rPr lang="ko-KR" altLang="en-US" sz="1400" dirty="0"/>
              <a:t>회원가입</a:t>
            </a:r>
            <a:r>
              <a:rPr lang="en-US" altLang="ko-KR" sz="1400" dirty="0"/>
              <a:t>,</a:t>
            </a:r>
            <a:r>
              <a:rPr lang="ko-KR" altLang="en-US" sz="1400" dirty="0"/>
              <a:t>로그인 화면</a:t>
            </a:r>
            <a:endParaRPr lang="en-US" altLang="ko-KR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27F3A-13D7-4108-A056-0BD848598B10}"/>
              </a:ext>
            </a:extLst>
          </p:cNvPr>
          <p:cNvSpPr/>
          <p:nvPr/>
        </p:nvSpPr>
        <p:spPr>
          <a:xfrm>
            <a:off x="5977952" y="3925847"/>
            <a:ext cx="2025684" cy="713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mypage</a:t>
            </a:r>
            <a:endParaRPr lang="en-US" altLang="ko-KR" dirty="0"/>
          </a:p>
          <a:p>
            <a:pPr algn="ctr"/>
            <a:r>
              <a:rPr lang="ko-KR" altLang="en-US" dirty="0" err="1"/>
              <a:t>마이페이지화면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742CD8-DA67-4CCD-AB5D-FC3A710C6B95}"/>
              </a:ext>
            </a:extLst>
          </p:cNvPr>
          <p:cNvSpPr/>
          <p:nvPr/>
        </p:nvSpPr>
        <p:spPr>
          <a:xfrm>
            <a:off x="5988584" y="2820247"/>
            <a:ext cx="2025684" cy="1020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myrecipe</a:t>
            </a:r>
            <a:endParaRPr lang="en-US" altLang="ko-KR" dirty="0"/>
          </a:p>
          <a:p>
            <a:pPr algn="ctr"/>
            <a:r>
              <a:rPr lang="ko-KR" altLang="en-US" dirty="0" err="1"/>
              <a:t>나만의레시피화면</a:t>
            </a:r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6F86305-AAD5-47D6-B167-ED9CAB3DC032}"/>
              </a:ext>
            </a:extLst>
          </p:cNvPr>
          <p:cNvSpPr/>
          <p:nvPr/>
        </p:nvSpPr>
        <p:spPr>
          <a:xfrm>
            <a:off x="9479242" y="1008312"/>
            <a:ext cx="2702124" cy="71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  <a:p>
            <a:pPr algn="ctr"/>
            <a:r>
              <a:rPr lang="en-US" altLang="ko-KR" sz="1400" dirty="0" err="1"/>
              <a:t>recipe_detail</a:t>
            </a:r>
            <a:endParaRPr lang="en-US" altLang="ko-KR" sz="1400" dirty="0"/>
          </a:p>
          <a:p>
            <a:pPr algn="ctr"/>
            <a:r>
              <a:rPr lang="ko-KR" altLang="en-US" sz="1400" dirty="0"/>
              <a:t>레시피 상세정보 화면</a:t>
            </a:r>
            <a:endParaRPr lang="en-US" altLang="ko-KR" sz="1400" dirty="0"/>
          </a:p>
          <a:p>
            <a:pPr algn="ctr"/>
            <a:endParaRPr lang="ko-KR" altLang="en-US" sz="1400" dirty="0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086B903-A6BB-4811-8C63-90C903C4A4F1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242534" y="1363500"/>
            <a:ext cx="740189" cy="2950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14A2DAB-92B2-417F-8D8D-1B71C9CF4D6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242534" y="2310067"/>
            <a:ext cx="735417" cy="2004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1C86DBE6-177E-4066-90E8-D6E67109DB6E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 flipV="1">
            <a:off x="5242534" y="3330679"/>
            <a:ext cx="746050" cy="9835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4C2D31F4-CB73-4B13-91A1-FE05E41C567A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5242534" y="4282379"/>
            <a:ext cx="735418" cy="318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2FB710ED-680A-4C7A-AAE6-C4539C4EE07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5242534" y="503218"/>
            <a:ext cx="756681" cy="38110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D54C29A-F56B-4987-B361-29F080EB2DB8}"/>
              </a:ext>
            </a:extLst>
          </p:cNvPr>
          <p:cNvSpPr/>
          <p:nvPr/>
        </p:nvSpPr>
        <p:spPr>
          <a:xfrm>
            <a:off x="9489876" y="4420933"/>
            <a:ext cx="2702123" cy="704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like</a:t>
            </a:r>
          </a:p>
          <a:p>
            <a:pPr algn="ctr"/>
            <a:r>
              <a:rPr lang="ko-KR" altLang="en-US" sz="1400" dirty="0"/>
              <a:t>즐겨찾기 확인화면</a:t>
            </a:r>
            <a:endParaRPr lang="en-US" altLang="ko-KR" sz="1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CD8FC86-EC89-48AD-9D60-855EFD2A9E29}"/>
              </a:ext>
            </a:extLst>
          </p:cNvPr>
          <p:cNvSpPr/>
          <p:nvPr/>
        </p:nvSpPr>
        <p:spPr>
          <a:xfrm>
            <a:off x="9489876" y="3550500"/>
            <a:ext cx="2702124" cy="704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profile</a:t>
            </a:r>
          </a:p>
          <a:p>
            <a:pPr algn="ctr"/>
            <a:r>
              <a:rPr lang="ko-KR" altLang="en-US" sz="1400" dirty="0"/>
              <a:t>개인정보 확인</a:t>
            </a:r>
            <a:r>
              <a:rPr lang="en-US" altLang="ko-KR" sz="1400" dirty="0"/>
              <a:t>/</a:t>
            </a:r>
            <a:r>
              <a:rPr lang="ko-KR" altLang="en-US" sz="1400" dirty="0"/>
              <a:t>수정화면</a:t>
            </a:r>
            <a:endParaRPr lang="en-US" altLang="ko-KR" sz="14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B4E8A99-E51D-460B-A39E-BD65EFB4F5F4}"/>
              </a:ext>
            </a:extLst>
          </p:cNvPr>
          <p:cNvSpPr/>
          <p:nvPr/>
        </p:nvSpPr>
        <p:spPr>
          <a:xfrm>
            <a:off x="9489875" y="6153118"/>
            <a:ext cx="2702123" cy="704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allergy</a:t>
            </a:r>
          </a:p>
          <a:p>
            <a:pPr algn="ctr"/>
            <a:r>
              <a:rPr lang="ko-KR" altLang="en-US" sz="1400" dirty="0"/>
              <a:t>알레르기확인 등록 및 수정 화면</a:t>
            </a:r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EE33C2D-88FD-400E-ADFC-DDBC9397B85F}"/>
              </a:ext>
            </a:extLst>
          </p:cNvPr>
          <p:cNvSpPr/>
          <p:nvPr/>
        </p:nvSpPr>
        <p:spPr>
          <a:xfrm>
            <a:off x="9479242" y="1904293"/>
            <a:ext cx="2702124" cy="708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ingredient_reg</a:t>
            </a:r>
            <a:endParaRPr lang="en-US" altLang="ko-KR" sz="1400" dirty="0"/>
          </a:p>
          <a:p>
            <a:pPr algn="ctr"/>
            <a:r>
              <a:rPr lang="ko-KR" altLang="en-US" sz="1400" dirty="0"/>
              <a:t>재료 등록</a:t>
            </a:r>
            <a:r>
              <a:rPr lang="en-US" altLang="ko-KR" sz="1400" dirty="0"/>
              <a:t>/</a:t>
            </a:r>
            <a:r>
              <a:rPr lang="ko-KR" altLang="en-US" sz="1400" dirty="0"/>
              <a:t>수정 화면</a:t>
            </a:r>
            <a:endParaRPr lang="en-US" altLang="ko-KR" sz="1400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F05BDCC-35A0-43C5-B180-3DAC732C63EE}"/>
              </a:ext>
            </a:extLst>
          </p:cNvPr>
          <p:cNvSpPr/>
          <p:nvPr/>
        </p:nvSpPr>
        <p:spPr>
          <a:xfrm>
            <a:off x="9479242" y="2749823"/>
            <a:ext cx="2702124" cy="704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myrecipe_reg</a:t>
            </a:r>
            <a:endParaRPr lang="en-US" altLang="ko-KR" sz="1400" dirty="0"/>
          </a:p>
          <a:p>
            <a:pPr algn="ctr"/>
            <a:r>
              <a:rPr lang="ko-KR" altLang="en-US" sz="1400" dirty="0"/>
              <a:t>나만의 레시피 등록</a:t>
            </a:r>
            <a:r>
              <a:rPr lang="en-US" altLang="ko-KR" sz="1400" dirty="0"/>
              <a:t>/</a:t>
            </a:r>
            <a:r>
              <a:rPr lang="ko-KR" altLang="en-US" sz="1400" dirty="0"/>
              <a:t>수정 화면</a:t>
            </a:r>
            <a:endParaRPr lang="en-US" altLang="ko-KR" sz="1400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A476D09-C5B6-423A-B5C3-4295794A86CF}"/>
              </a:ext>
            </a:extLst>
          </p:cNvPr>
          <p:cNvSpPr/>
          <p:nvPr/>
        </p:nvSpPr>
        <p:spPr>
          <a:xfrm>
            <a:off x="2540410" y="257747"/>
            <a:ext cx="2679712" cy="2355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Base / </a:t>
            </a:r>
            <a:r>
              <a:rPr lang="en-US" altLang="ko-KR" dirty="0" err="1"/>
              <a:t>InnerPage</a:t>
            </a:r>
            <a:endParaRPr lang="en-US" altLang="ko-KR" dirty="0"/>
          </a:p>
          <a:p>
            <a:pPr algn="ctr"/>
            <a:endParaRPr lang="en-US" altLang="ko-KR" sz="1050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메뉴바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로고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최근 방문 목록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개발자 정보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 err="1"/>
              <a:t>하단바</a:t>
            </a:r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14362E-0947-41A1-B03B-B264EA7B3FA8}"/>
              </a:ext>
            </a:extLst>
          </p:cNvPr>
          <p:cNvSpPr/>
          <p:nvPr/>
        </p:nvSpPr>
        <p:spPr>
          <a:xfrm>
            <a:off x="9489876" y="5276967"/>
            <a:ext cx="2702123" cy="704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review </a:t>
            </a:r>
          </a:p>
          <a:p>
            <a:pPr algn="ctr"/>
            <a:r>
              <a:rPr lang="ko-KR" altLang="en-US" sz="1400" dirty="0"/>
              <a:t>리뷰 확인화면</a:t>
            </a:r>
            <a:endParaRPr lang="en-US" altLang="ko-KR" sz="1400" dirty="0"/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0BD16926-71DE-479E-BAC8-E21C63180F03}"/>
              </a:ext>
            </a:extLst>
          </p:cNvPr>
          <p:cNvCxnSpPr>
            <a:cxnSpLocks/>
            <a:stCxn id="28" idx="3"/>
            <a:endCxn id="100" idx="1"/>
          </p:cNvCxnSpPr>
          <p:nvPr/>
        </p:nvCxnSpPr>
        <p:spPr>
          <a:xfrm flipV="1">
            <a:off x="8014268" y="3102264"/>
            <a:ext cx="1464974" cy="2284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73B1D803-45CF-4ED1-BFC5-D7C01593A4CB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 flipV="1">
            <a:off x="8014268" y="1363500"/>
            <a:ext cx="1464974" cy="19671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구부러짐 90">
            <a:extLst>
              <a:ext uri="{FF2B5EF4-FFF2-40B4-BE49-F238E27FC236}">
                <a16:creationId xmlns:a16="http://schemas.microsoft.com/office/drawing/2014/main" id="{138E3C5B-36EC-4E49-A734-8E404E117FD0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>
            <a:off x="8008407" y="1363500"/>
            <a:ext cx="1470835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구부러짐 98">
            <a:extLst>
              <a:ext uri="{FF2B5EF4-FFF2-40B4-BE49-F238E27FC236}">
                <a16:creationId xmlns:a16="http://schemas.microsoft.com/office/drawing/2014/main" id="{FEB04938-D9BD-409F-857E-DAC17B8258D9}"/>
              </a:ext>
            </a:extLst>
          </p:cNvPr>
          <p:cNvCxnSpPr>
            <a:cxnSpLocks/>
            <a:stCxn id="5" idx="3"/>
            <a:endCxn id="96" idx="1"/>
          </p:cNvCxnSpPr>
          <p:nvPr/>
        </p:nvCxnSpPr>
        <p:spPr>
          <a:xfrm flipV="1">
            <a:off x="8003635" y="2258598"/>
            <a:ext cx="1475607" cy="514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구부러짐 101">
            <a:extLst>
              <a:ext uri="{FF2B5EF4-FFF2-40B4-BE49-F238E27FC236}">
                <a16:creationId xmlns:a16="http://schemas.microsoft.com/office/drawing/2014/main" id="{80566D25-F87C-452D-BF9B-B4242ED92FCF}"/>
              </a:ext>
            </a:extLst>
          </p:cNvPr>
          <p:cNvCxnSpPr>
            <a:cxnSpLocks/>
            <a:stCxn id="9" idx="3"/>
            <a:endCxn id="70" idx="1"/>
          </p:cNvCxnSpPr>
          <p:nvPr/>
        </p:nvCxnSpPr>
        <p:spPr>
          <a:xfrm flipV="1">
            <a:off x="8003636" y="3902941"/>
            <a:ext cx="1486240" cy="3794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구부러짐 104">
            <a:extLst>
              <a:ext uri="{FF2B5EF4-FFF2-40B4-BE49-F238E27FC236}">
                <a16:creationId xmlns:a16="http://schemas.microsoft.com/office/drawing/2014/main" id="{A7DC1CE5-0153-40F7-8FDF-0A87B90BC652}"/>
              </a:ext>
            </a:extLst>
          </p:cNvPr>
          <p:cNvCxnSpPr>
            <a:cxnSpLocks/>
            <a:stCxn id="9" idx="3"/>
            <a:endCxn id="69" idx="1"/>
          </p:cNvCxnSpPr>
          <p:nvPr/>
        </p:nvCxnSpPr>
        <p:spPr>
          <a:xfrm>
            <a:off x="8003636" y="4282379"/>
            <a:ext cx="1486240" cy="4909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구부러짐 105">
            <a:extLst>
              <a:ext uri="{FF2B5EF4-FFF2-40B4-BE49-F238E27FC236}">
                <a16:creationId xmlns:a16="http://schemas.microsoft.com/office/drawing/2014/main" id="{54827934-06CC-40AD-849E-3246FFB542B8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>
            <a:off x="8003636" y="4282379"/>
            <a:ext cx="1486240" cy="13470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구부러짐 106">
            <a:extLst>
              <a:ext uri="{FF2B5EF4-FFF2-40B4-BE49-F238E27FC236}">
                <a16:creationId xmlns:a16="http://schemas.microsoft.com/office/drawing/2014/main" id="{5CBD251B-8A8A-4D11-B6B2-B1B6EEFACE95}"/>
              </a:ext>
            </a:extLst>
          </p:cNvPr>
          <p:cNvCxnSpPr>
            <a:cxnSpLocks/>
            <a:stCxn id="9" idx="3"/>
            <a:endCxn id="89" idx="1"/>
          </p:cNvCxnSpPr>
          <p:nvPr/>
        </p:nvCxnSpPr>
        <p:spPr>
          <a:xfrm>
            <a:off x="8003636" y="4282379"/>
            <a:ext cx="1486239" cy="222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B6F78-D43C-4F96-91E9-14009884E7D9}"/>
              </a:ext>
            </a:extLst>
          </p:cNvPr>
          <p:cNvSpPr/>
          <p:nvPr/>
        </p:nvSpPr>
        <p:spPr>
          <a:xfrm>
            <a:off x="5955540" y="4816170"/>
            <a:ext cx="2025684" cy="713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admin</a:t>
            </a:r>
          </a:p>
          <a:p>
            <a:pPr algn="ctr"/>
            <a:r>
              <a:rPr lang="ko-KR" altLang="en-US" dirty="0"/>
              <a:t>관리자화면</a:t>
            </a:r>
            <a:endParaRPr lang="en-US" altLang="ko-KR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24646A4-3661-47B7-B9A3-59A858768512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4156378" y="3373539"/>
            <a:ext cx="3250271" cy="3480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2F4398F0-7C95-43F4-91E5-5F8A3223AC9C}"/>
              </a:ext>
            </a:extLst>
          </p:cNvPr>
          <p:cNvSpPr/>
          <p:nvPr/>
        </p:nvSpPr>
        <p:spPr>
          <a:xfrm>
            <a:off x="3349548" y="2645983"/>
            <a:ext cx="853729" cy="651615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연결선: 구부러짐 71">
            <a:extLst>
              <a:ext uri="{FF2B5EF4-FFF2-40B4-BE49-F238E27FC236}">
                <a16:creationId xmlns:a16="http://schemas.microsoft.com/office/drawing/2014/main" id="{BB443D5E-FE0F-4346-A96C-F3349A256DA6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8003635" y="3102264"/>
            <a:ext cx="1475607" cy="11740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통형 58">
            <a:extLst>
              <a:ext uri="{FF2B5EF4-FFF2-40B4-BE49-F238E27FC236}">
                <a16:creationId xmlns:a16="http://schemas.microsoft.com/office/drawing/2014/main" id="{C7660752-7B5A-4442-B830-E55FEB232E1A}"/>
              </a:ext>
            </a:extLst>
          </p:cNvPr>
          <p:cNvSpPr/>
          <p:nvPr/>
        </p:nvSpPr>
        <p:spPr>
          <a:xfrm>
            <a:off x="133895" y="1030486"/>
            <a:ext cx="1716833" cy="1688841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/>
              <a:t>DataBase</a:t>
            </a:r>
            <a:endParaRPr lang="en-US" altLang="ko-KR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E62EE05-CAB6-47BD-BA87-82C6294961A3}"/>
              </a:ext>
            </a:extLst>
          </p:cNvPr>
          <p:cNvSpPr/>
          <p:nvPr/>
        </p:nvSpPr>
        <p:spPr>
          <a:xfrm>
            <a:off x="25809" y="3241987"/>
            <a:ext cx="1859000" cy="17139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Server</a:t>
            </a:r>
            <a:endParaRPr lang="en-US" altLang="ko-KR" dirty="0"/>
          </a:p>
        </p:txBody>
      </p:sp>
      <p:sp>
        <p:nvSpPr>
          <p:cNvPr id="65" name="화살표: 위쪽/아래쪽 64">
            <a:extLst>
              <a:ext uri="{FF2B5EF4-FFF2-40B4-BE49-F238E27FC236}">
                <a16:creationId xmlns:a16="http://schemas.microsoft.com/office/drawing/2014/main" id="{78831769-E7CC-4883-BE04-6B6DA12C75F7}"/>
              </a:ext>
            </a:extLst>
          </p:cNvPr>
          <p:cNvSpPr/>
          <p:nvPr/>
        </p:nvSpPr>
        <p:spPr>
          <a:xfrm>
            <a:off x="833377" y="2732276"/>
            <a:ext cx="326222" cy="496761"/>
          </a:xfrm>
          <a:prstGeom prst="up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왼쪽/오른쪽 65">
            <a:extLst>
              <a:ext uri="{FF2B5EF4-FFF2-40B4-BE49-F238E27FC236}">
                <a16:creationId xmlns:a16="http://schemas.microsoft.com/office/drawing/2014/main" id="{2484A7DB-C8F9-4C93-9A7D-EE149B01B2B3}"/>
              </a:ext>
            </a:extLst>
          </p:cNvPr>
          <p:cNvSpPr/>
          <p:nvPr/>
        </p:nvSpPr>
        <p:spPr>
          <a:xfrm>
            <a:off x="1884809" y="3833771"/>
            <a:ext cx="668140" cy="411328"/>
          </a:xfrm>
          <a:prstGeom prst="leftRightArrow">
            <a:avLst/>
          </a:prstGeom>
          <a:solidFill>
            <a:srgbClr val="7030A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C5DA36-826B-4F4A-8A61-F3DDE121009C}"/>
              </a:ext>
            </a:extLst>
          </p:cNvPr>
          <p:cNvSpPr txBox="1"/>
          <p:nvPr/>
        </p:nvSpPr>
        <p:spPr>
          <a:xfrm>
            <a:off x="2621544" y="5807918"/>
            <a:ext cx="29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Application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85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7D657F1-E26E-4878-8FB9-A33707A39A08}" type="slidenum">
              <a:rPr lang="en-US" altLang="ko-KR">
                <a:solidFill>
                  <a:schemeClr val="tx1"/>
                </a:solidFill>
                <a:latin typeface="+mn-lt"/>
                <a:ea typeface="+mn-ea"/>
              </a:rPr>
              <a:pPr latinLnBrk="0">
                <a:spcAft>
                  <a:spcPts val="600"/>
                </a:spcAft>
              </a:pPr>
              <a:t>15</a:t>
            </a:fld>
            <a:endParaRPr lang="en-US" altLang="ko-KR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63F2934B-502A-46B0-A800-37BCF2167465}"/>
              </a:ext>
            </a:extLst>
          </p:cNvPr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2. </a:t>
            </a:r>
            <a:r>
              <a:rPr lang="ko-KR" altLang="en-US" sz="1600" b="1" dirty="0">
                <a:solidFill>
                  <a:srgbClr val="1A7BAE"/>
                </a:solidFill>
              </a:rPr>
              <a:t>화면설계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2C5FC-DBBB-4831-8539-B3F0CCA6097B}"/>
              </a:ext>
            </a:extLst>
          </p:cNvPr>
          <p:cNvSpPr/>
          <p:nvPr/>
        </p:nvSpPr>
        <p:spPr>
          <a:xfrm>
            <a:off x="1618146" y="5169199"/>
            <a:ext cx="9556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개발 전 파워포인트 이용한 화면설계 진행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기능 및 디자인 사전 설계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91C2A6-1224-4F73-87F1-318EBE67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06" y="1365969"/>
            <a:ext cx="5522357" cy="3609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94FD47-4AA1-44AE-BF0B-9831BB6A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763" y="1559401"/>
            <a:ext cx="5285526" cy="33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7D657F1-E26E-4878-8FB9-A33707A39A08}" type="slidenum">
              <a:rPr lang="en-US" altLang="ko-KR">
                <a:solidFill>
                  <a:schemeClr val="tx1"/>
                </a:solidFill>
                <a:latin typeface="+mn-lt"/>
                <a:ea typeface="+mn-ea"/>
              </a:rPr>
              <a:pPr latinLnBrk="0">
                <a:spcAft>
                  <a:spcPts val="600"/>
                </a:spcAft>
              </a:pPr>
              <a:t>16</a:t>
            </a:fld>
            <a:endParaRPr lang="en-US" altLang="ko-KR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63F2934B-502A-46B0-A800-37BCF2167465}"/>
              </a:ext>
            </a:extLst>
          </p:cNvPr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2. </a:t>
            </a:r>
            <a:r>
              <a:rPr lang="ko-KR" altLang="en-US" sz="1600" b="1" dirty="0">
                <a:solidFill>
                  <a:srgbClr val="1A7BAE"/>
                </a:solidFill>
              </a:rPr>
              <a:t>화면설계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2C5FC-DBBB-4831-8539-B3F0CCA6097B}"/>
              </a:ext>
            </a:extLst>
          </p:cNvPr>
          <p:cNvSpPr/>
          <p:nvPr/>
        </p:nvSpPr>
        <p:spPr>
          <a:xfrm>
            <a:off x="648925" y="2029824"/>
            <a:ext cx="31894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반응형 웹사이트 적용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우측 하단 화살표 클릭 시</a:t>
            </a:r>
            <a:br>
              <a:rPr lang="en-US" altLang="ko-KR" dirty="0"/>
            </a:br>
            <a:r>
              <a:rPr lang="ko-KR" altLang="en-US" dirty="0"/>
              <a:t>페이지 상단으로 이동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7CA0BE-A39A-4D0B-8AC8-D4A458697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353" y="1316946"/>
            <a:ext cx="3700727" cy="49523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493B4D-F186-4230-B147-EF8F84B09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531" y="706596"/>
            <a:ext cx="3120200" cy="55626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3D2DC5-484C-4ABD-89E0-B5B7F9921877}"/>
              </a:ext>
            </a:extLst>
          </p:cNvPr>
          <p:cNvSpPr/>
          <p:nvPr/>
        </p:nvSpPr>
        <p:spPr>
          <a:xfrm>
            <a:off x="4951228" y="6311808"/>
            <a:ext cx="22895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▲아이패드 화면</a:t>
            </a:r>
            <a:endParaRPr lang="en-US" altLang="ko-KR" sz="15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42D7A7-94E8-45D0-9081-ACAD0073F833}"/>
              </a:ext>
            </a:extLst>
          </p:cNvPr>
          <p:cNvSpPr/>
          <p:nvPr/>
        </p:nvSpPr>
        <p:spPr>
          <a:xfrm>
            <a:off x="8535187" y="6311808"/>
            <a:ext cx="228954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▲아이폰</a:t>
            </a:r>
            <a:r>
              <a:rPr lang="en-US" altLang="ko-KR" sz="1500" dirty="0"/>
              <a:t>X </a:t>
            </a:r>
            <a:r>
              <a:rPr lang="ko-KR" altLang="en-US" sz="1500" dirty="0"/>
              <a:t>화면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22648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EAF7830-CE68-447C-997D-2E2D043E4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36" y="3986402"/>
            <a:ext cx="6115814" cy="2063773"/>
          </a:xfrm>
          <a:prstGeom prst="rect">
            <a:avLst/>
          </a:prstGeom>
        </p:spPr>
      </p:pic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3. </a:t>
            </a:r>
            <a:r>
              <a:rPr lang="ko-KR" altLang="en-US" sz="1600" b="1" dirty="0">
                <a:solidFill>
                  <a:srgbClr val="1A7BAE"/>
                </a:solidFill>
              </a:rPr>
              <a:t>회원가입 및 로그인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648925" y="1371904"/>
            <a:ext cx="9809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1. Ajax</a:t>
            </a:r>
            <a:r>
              <a:rPr lang="ko-KR" altLang="en-US" dirty="0"/>
              <a:t>를 활용한 아이디</a:t>
            </a:r>
            <a:r>
              <a:rPr lang="en-US" altLang="ko-KR" dirty="0"/>
              <a:t>,</a:t>
            </a:r>
            <a:r>
              <a:rPr lang="ko-KR" altLang="en-US" dirty="0"/>
              <a:t> 닉네임 중복 체크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중복 체크 뒤에는 아이디</a:t>
            </a:r>
            <a:r>
              <a:rPr lang="en-US" altLang="ko-KR" dirty="0"/>
              <a:t>, </a:t>
            </a:r>
            <a:r>
              <a:rPr lang="ko-KR" altLang="en-US" dirty="0"/>
              <a:t>닉네임 폼 비활성화 되어 수정 불가</a:t>
            </a:r>
            <a:r>
              <a:rPr lang="en-US" altLang="ko-KR" dirty="0"/>
              <a:t>, </a:t>
            </a:r>
            <a:r>
              <a:rPr lang="ko-KR" altLang="en-US" dirty="0"/>
              <a:t>회원가입 버튼 활성화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적절한 값이 들어온 경우 장고 세션에 사용자 정보 저장 후 로그인 완료</a:t>
            </a: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로그아웃 하면 장고 세션에서 사용자 정보 삭제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lvl="3"/>
            <a:r>
              <a:rPr lang="en-US" altLang="ko-KR" dirty="0"/>
              <a:t>									</a:t>
            </a:r>
          </a:p>
          <a:p>
            <a:pPr lvl="3"/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9D4680B-0DDE-4AA6-96EC-C30FF98AE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7" y="3047621"/>
            <a:ext cx="6280484" cy="23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6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4. </a:t>
            </a:r>
            <a:r>
              <a:rPr lang="ko-KR" altLang="en-US" sz="1600" b="1" dirty="0">
                <a:solidFill>
                  <a:srgbClr val="1A7BAE"/>
                </a:solidFill>
              </a:rPr>
              <a:t>베이스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651748" y="1383681"/>
            <a:ext cx="44911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베이스 화면</a:t>
            </a:r>
            <a:endParaRPr lang="en-US" altLang="ko-KR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메뉴 바</a:t>
            </a:r>
            <a:r>
              <a:rPr lang="en-US" altLang="ko-KR" dirty="0"/>
              <a:t>, </a:t>
            </a:r>
            <a:r>
              <a:rPr lang="ko-KR" altLang="en-US" dirty="0"/>
              <a:t>현재 로그인한 사용자의 최근 방문기록</a:t>
            </a:r>
            <a:r>
              <a:rPr lang="en-US" altLang="ko-KR" dirty="0"/>
              <a:t>, </a:t>
            </a:r>
            <a:r>
              <a:rPr lang="ko-KR" altLang="en-US" dirty="0"/>
              <a:t>개발자 정보는 모든 화면에 보이게 하기 위해 </a:t>
            </a:r>
            <a:r>
              <a:rPr lang="en-US" altLang="ko-KR" dirty="0"/>
              <a:t>html</a:t>
            </a:r>
            <a:r>
              <a:rPr lang="ko-KR" altLang="en-US" dirty="0"/>
              <a:t> 상속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로그인 전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 버튼 표시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로그인 후</a:t>
            </a:r>
            <a:r>
              <a:rPr lang="en-US" altLang="ko-KR" dirty="0"/>
              <a:t>: </a:t>
            </a:r>
            <a:r>
              <a:rPr lang="ko-KR" altLang="en-US" dirty="0"/>
              <a:t>로그아웃 버튼 표시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장고 세션에서 닉네임을 가져와</a:t>
            </a:r>
            <a:br>
              <a:rPr lang="en-US" altLang="ko-KR" dirty="0"/>
            </a:br>
            <a:r>
              <a:rPr lang="en-US" altLang="ko-KR" u="sng" dirty="0"/>
              <a:t>“{{</a:t>
            </a:r>
            <a:r>
              <a:rPr lang="ko-KR" altLang="en-US" u="sng" dirty="0"/>
              <a:t>닉네임</a:t>
            </a:r>
            <a:r>
              <a:rPr lang="en-US" altLang="ko-KR" u="sng" dirty="0"/>
              <a:t>}}</a:t>
            </a:r>
            <a:r>
              <a:rPr lang="ko-KR" altLang="en-US" u="sng" dirty="0"/>
              <a:t>님</a:t>
            </a:r>
            <a:r>
              <a:rPr lang="en-US" altLang="ko-KR" u="sng" dirty="0"/>
              <a:t>, </a:t>
            </a:r>
            <a:r>
              <a:rPr lang="ko-KR" altLang="en-US" u="sng" dirty="0"/>
              <a:t>환영합니다</a:t>
            </a:r>
            <a:r>
              <a:rPr lang="en-US" altLang="ko-KR" u="sng" dirty="0"/>
              <a:t>“</a:t>
            </a:r>
            <a:br>
              <a:rPr lang="en-US" altLang="ko-KR" b="1" dirty="0"/>
            </a:br>
            <a:r>
              <a:rPr lang="ko-KR" altLang="en-US" dirty="0"/>
              <a:t>메시지 표시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Admin </a:t>
            </a:r>
            <a:r>
              <a:rPr lang="ko-KR" altLang="en-US" dirty="0"/>
              <a:t>계정으로 로그인 시</a:t>
            </a:r>
            <a:br>
              <a:rPr lang="en-US" altLang="ko-KR" dirty="0"/>
            </a:br>
            <a:r>
              <a:rPr lang="ko-KR" altLang="en-US" dirty="0"/>
              <a:t>마이페이지가 관리페이지로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DDB9927-CA20-4063-A784-7727D2F788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06" y="992308"/>
            <a:ext cx="5545515" cy="218428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156309-B246-4B18-AF08-2DAB98D8AE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07" y="607960"/>
            <a:ext cx="5502622" cy="470906"/>
          </a:xfrm>
          <a:prstGeom prst="rect">
            <a:avLst/>
          </a:prstGeom>
        </p:spPr>
      </p:pic>
      <p:pic>
        <p:nvPicPr>
          <p:cNvPr id="29" name="그림 28" descr="지도이(가) 표시된 사진&#10;&#10;자동 생성된 설명">
            <a:extLst>
              <a:ext uri="{FF2B5EF4-FFF2-40B4-BE49-F238E27FC236}">
                <a16:creationId xmlns:a16="http://schemas.microsoft.com/office/drawing/2014/main" id="{23C67812-5EF8-4A17-B499-6DC4ED3802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05" y="2807184"/>
            <a:ext cx="5502622" cy="18142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7E6A97-3B55-41C9-8E2F-49E892505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118" t="-12327"/>
          <a:stretch/>
        </p:blipFill>
        <p:spPr>
          <a:xfrm>
            <a:off x="8564821" y="4904149"/>
            <a:ext cx="2743200" cy="9100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103E8B-E940-47A3-8B7A-EDF772A5D9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4" t="13014" r="9135"/>
          <a:stretch/>
        </p:blipFill>
        <p:spPr>
          <a:xfrm>
            <a:off x="5953360" y="4955640"/>
            <a:ext cx="2191436" cy="86305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9C2136-A5DC-401F-9AFF-A9D4E957FBB5}"/>
              </a:ext>
            </a:extLst>
          </p:cNvPr>
          <p:cNvSpPr/>
          <p:nvPr/>
        </p:nvSpPr>
        <p:spPr>
          <a:xfrm>
            <a:off x="6485065" y="5899038"/>
            <a:ext cx="1042786" cy="32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변경 전</a:t>
            </a:r>
            <a:endParaRPr lang="en-US" altLang="ko-KR" sz="15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74B358-79E3-4616-84B3-07569D561BA9}"/>
              </a:ext>
            </a:extLst>
          </p:cNvPr>
          <p:cNvSpPr/>
          <p:nvPr/>
        </p:nvSpPr>
        <p:spPr>
          <a:xfrm>
            <a:off x="9460807" y="5897006"/>
            <a:ext cx="1042786" cy="326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/>
              <a:t>변경 후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90073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5. </a:t>
            </a:r>
            <a:r>
              <a:rPr lang="ko-KR" altLang="en-US" sz="1600" b="1" dirty="0">
                <a:solidFill>
                  <a:srgbClr val="1A7BAE"/>
                </a:solidFill>
              </a:rPr>
              <a:t>메인 화면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751087" y="1172349"/>
            <a:ext cx="110879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메인 화면</a:t>
            </a:r>
            <a:endParaRPr lang="en-US" altLang="ko-KR" b="1" dirty="0"/>
          </a:p>
          <a:p>
            <a:r>
              <a:rPr lang="ko-KR" altLang="en-US" dirty="0"/>
              <a:t>    오늘의 추천 레시피</a:t>
            </a:r>
            <a:r>
              <a:rPr lang="en-US" altLang="ko-KR" dirty="0"/>
              <a:t>(</a:t>
            </a:r>
            <a:r>
              <a:rPr lang="ko-KR" altLang="en-US" dirty="0"/>
              <a:t>추천수로 선정</a:t>
            </a:r>
            <a:r>
              <a:rPr lang="en-US" altLang="ko-KR" dirty="0"/>
              <a:t>), </a:t>
            </a:r>
            <a:r>
              <a:rPr lang="ko-KR" altLang="en-US" dirty="0"/>
              <a:t>레시피 랜덤 사진</a:t>
            </a:r>
            <a:r>
              <a:rPr lang="en-US" altLang="ko-KR" dirty="0"/>
              <a:t>, </a:t>
            </a:r>
            <a:r>
              <a:rPr lang="ko-KR" altLang="en-US" dirty="0"/>
              <a:t>최근 작성된 리뷰</a:t>
            </a:r>
            <a:r>
              <a:rPr lang="en-US" altLang="ko-KR" dirty="0"/>
              <a:t> </a:t>
            </a:r>
            <a:r>
              <a:rPr lang="ko-KR" altLang="en-US" dirty="0"/>
              <a:t>등을 </a:t>
            </a: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문으로 가져와 소개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7C2F2A-C55E-4364-8FD2-C8A80A8C46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57064"/>
            <a:ext cx="5081337" cy="2176562"/>
          </a:xfrm>
          <a:prstGeom prst="rect">
            <a:avLst/>
          </a:prstGeom>
        </p:spPr>
      </p:pic>
      <p:pic>
        <p:nvPicPr>
          <p:cNvPr id="15" name="그림 14" descr="음식, 플레이트, 고기, 주요리이(가) 표시된 사진&#10;&#10;자동 생성된 설명">
            <a:extLst>
              <a:ext uri="{FF2B5EF4-FFF2-40B4-BE49-F238E27FC236}">
                <a16:creationId xmlns:a16="http://schemas.microsoft.com/office/drawing/2014/main" id="{C5A849D4-08CD-49A2-983E-7DC9747AF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70" y="1952398"/>
            <a:ext cx="5091167" cy="24140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4155AE-99C1-412A-9FA6-89F144A6D4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7832"/>
            <a:ext cx="5081337" cy="24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5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541741"/>
              </p:ext>
            </p:extLst>
          </p:nvPr>
        </p:nvGraphicFramePr>
        <p:xfrm>
          <a:off x="3546088" y="1302451"/>
          <a:ext cx="7214838" cy="4589814"/>
        </p:xfrm>
        <a:graphic>
          <a:graphicData uri="http://schemas.openxmlformats.org/drawingml/2006/table">
            <a:tbl>
              <a:tblPr/>
              <a:tblGrid>
                <a:gridCol w="7214838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</a:tblGrid>
              <a:tr h="32897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배경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Ⅱ.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팀 구성 및 역할</a:t>
                      </a:r>
                      <a:endParaRPr lang="en-US" altLang="ko-KR" sz="18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830664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Ⅲ.</a:t>
                      </a: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수행절차 및 방법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Ⅳ.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수행 결과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980399"/>
                  </a:ext>
                </a:extLst>
              </a:tr>
              <a:tr h="851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Ⅴ. </a:t>
                      </a: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느낀 점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2333981"/>
                  </a:ext>
                </a:extLst>
              </a:tr>
            </a:tbl>
          </a:graphicData>
        </a:graphic>
      </p:graphicFrame>
      <p:sp>
        <p:nvSpPr>
          <p:cNvPr id="9" name="矩形 2"/>
          <p:cNvSpPr/>
          <p:nvPr/>
        </p:nvSpPr>
        <p:spPr>
          <a:xfrm>
            <a:off x="1074172" y="520918"/>
            <a:ext cx="4774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목차</a:t>
            </a:r>
            <a:endParaRPr lang="zh-CN" altLang="en-US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13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14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220844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5252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6. </a:t>
            </a:r>
            <a:r>
              <a:rPr lang="ko-KR" altLang="en-US" sz="1600" b="1" dirty="0">
                <a:solidFill>
                  <a:srgbClr val="1A7BAE"/>
                </a:solidFill>
              </a:rPr>
              <a:t>레시피 </a:t>
            </a:r>
            <a:r>
              <a:rPr lang="ko-KR" altLang="en-US" sz="1600" b="1" dirty="0" err="1">
                <a:solidFill>
                  <a:srgbClr val="1A7BAE"/>
                </a:solidFill>
              </a:rPr>
              <a:t>추천받기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750506" y="1388485"/>
            <a:ext cx="71618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레시피 </a:t>
            </a:r>
            <a:r>
              <a:rPr lang="ko-KR" altLang="en-US" b="1" dirty="0" err="1"/>
              <a:t>추천받기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현재 로그인한 사용자가 이전에 등록해 놓은 식재료는</a:t>
            </a:r>
            <a:br>
              <a:rPr lang="en-US" altLang="ko-KR" dirty="0"/>
            </a:br>
            <a:r>
              <a:rPr lang="ko-KR" altLang="en-US" dirty="0"/>
              <a:t>기본적으로 체크박스에 체크되어 표시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선택한 식재료 포함한 레시피만 보여주는 필터링 기능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식재료 검색 기능</a:t>
            </a:r>
            <a:r>
              <a:rPr lang="en-US" altLang="ko-KR" dirty="0"/>
              <a:t>, </a:t>
            </a:r>
            <a:r>
              <a:rPr lang="ko-KR" altLang="en-US" dirty="0"/>
              <a:t>검색한 식재료의 위치로 이동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 err="1"/>
              <a:t>sql</a:t>
            </a:r>
            <a:r>
              <a:rPr lang="ko-KR" altLang="en-US" dirty="0"/>
              <a:t>문 활용해 레시피의 분량이 많은 경우</a:t>
            </a:r>
            <a:endParaRPr lang="en-US" altLang="ko-KR" dirty="0"/>
          </a:p>
          <a:p>
            <a:pPr lvl="1"/>
            <a:r>
              <a:rPr lang="ko-KR" altLang="en-US" dirty="0"/>
              <a:t>     페이지를 나누어 보여줌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40E964-BEB8-4F15-8913-D396EC3755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37" y="215390"/>
            <a:ext cx="3733793" cy="62288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C3C598-8F98-4392-B9E0-0D92AE317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89" y="3725370"/>
            <a:ext cx="5838999" cy="26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81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6. </a:t>
            </a:r>
            <a:r>
              <a:rPr lang="ko-KR" altLang="en-US" sz="1600" b="1" dirty="0">
                <a:solidFill>
                  <a:srgbClr val="1A7BAE"/>
                </a:solidFill>
              </a:rPr>
              <a:t>레시피 </a:t>
            </a:r>
            <a:r>
              <a:rPr lang="ko-KR" altLang="en-US" sz="1600" b="1" dirty="0" err="1">
                <a:solidFill>
                  <a:srgbClr val="1A7BAE"/>
                </a:solidFill>
              </a:rPr>
              <a:t>추천받기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750506" y="1388485"/>
            <a:ext cx="71618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레시피 </a:t>
            </a:r>
            <a:r>
              <a:rPr lang="ko-KR" altLang="en-US" b="1" dirty="0" err="1"/>
              <a:t>추천받기</a:t>
            </a:r>
            <a:endParaRPr lang="en-US" altLang="ko-KR" dirty="0"/>
          </a:p>
          <a:p>
            <a:pPr marL="800100" lvl="1" indent="-342900">
              <a:buAutoNum type="arabicPeriod" startAt="5"/>
            </a:pPr>
            <a:r>
              <a:rPr lang="ko-KR" altLang="en-US" dirty="0"/>
              <a:t>레시피를 클릭하며 조회수 </a:t>
            </a:r>
            <a:r>
              <a:rPr lang="en-US" altLang="ko-KR" dirty="0"/>
              <a:t>1</a:t>
            </a:r>
            <a:r>
              <a:rPr lang="ko-KR" altLang="en-US" dirty="0"/>
              <a:t>씩 증가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로그인 되어있는 경우 현재 로그인한 사용자의</a:t>
            </a:r>
            <a:br>
              <a:rPr lang="en-US" altLang="ko-KR" dirty="0"/>
            </a:br>
            <a:r>
              <a:rPr lang="ko-KR" altLang="en-US" dirty="0"/>
              <a:t>최근 방문 기록에 추가</a:t>
            </a:r>
            <a:endParaRPr lang="en-US" altLang="ko-KR" dirty="0"/>
          </a:p>
          <a:p>
            <a:pPr marL="800100" lvl="1" indent="-342900">
              <a:buAutoNum type="arabicPeriod" startAt="5"/>
            </a:pPr>
            <a:r>
              <a:rPr lang="ko-KR" altLang="en-US" dirty="0"/>
              <a:t>현재 로그인한 사용자가 </a:t>
            </a:r>
            <a:r>
              <a:rPr lang="ko-KR" altLang="en-US" dirty="0" err="1"/>
              <a:t>즐겨찾기한</a:t>
            </a:r>
            <a:r>
              <a:rPr lang="ko-KR" altLang="en-US" dirty="0"/>
              <a:t> 레시피를</a:t>
            </a:r>
            <a:br>
              <a:rPr lang="en-US" altLang="ko-KR" dirty="0"/>
            </a:br>
            <a:r>
              <a:rPr lang="ko-KR" altLang="en-US" dirty="0"/>
              <a:t>빨간색 하트로 표시</a:t>
            </a:r>
            <a:endParaRPr lang="en-US" altLang="ko-KR" dirty="0"/>
          </a:p>
          <a:p>
            <a:pPr marL="800100" lvl="1" indent="-342900">
              <a:buAutoNum type="arabicPeriod" startAt="5"/>
            </a:pPr>
            <a:r>
              <a:rPr lang="ko-KR" altLang="en-US" dirty="0"/>
              <a:t>개선방향</a:t>
            </a:r>
            <a:r>
              <a:rPr lang="en-US" altLang="ko-KR" dirty="0"/>
              <a:t>:</a:t>
            </a:r>
            <a:r>
              <a:rPr lang="ko-KR" altLang="en-US" dirty="0"/>
              <a:t> 전체 선택 취소</a:t>
            </a:r>
            <a:r>
              <a:rPr lang="en-US" altLang="ko-KR" dirty="0"/>
              <a:t>, </a:t>
            </a:r>
            <a:r>
              <a:rPr lang="ko-KR" altLang="en-US" dirty="0"/>
              <a:t>알레르기 제외 버튼 추가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40E964-BEB8-4F15-8913-D396EC3755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37" y="215390"/>
            <a:ext cx="3733793" cy="62288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C3C598-8F98-4392-B9E0-0D92AE317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089" y="3725370"/>
            <a:ext cx="5838999" cy="26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63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7. </a:t>
            </a:r>
            <a:r>
              <a:rPr lang="ko-KR" altLang="en-US" sz="1600" b="1" dirty="0">
                <a:solidFill>
                  <a:srgbClr val="1A7BAE"/>
                </a:solidFill>
              </a:rPr>
              <a:t>레시피 상세 페이지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471D0ED-894A-4F9E-97B3-E304EA12E8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233" y="2771426"/>
            <a:ext cx="4682336" cy="105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57A117-89B0-4D05-BE3F-3907A5B7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33" y="3230602"/>
            <a:ext cx="4682334" cy="31954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DF54F8-2F30-4E04-81A2-6A4F5E6E6CBC}"/>
              </a:ext>
            </a:extLst>
          </p:cNvPr>
          <p:cNvSpPr/>
          <p:nvPr/>
        </p:nvSpPr>
        <p:spPr>
          <a:xfrm>
            <a:off x="971745" y="2306271"/>
            <a:ext cx="9556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스크래핑한</a:t>
            </a:r>
            <a:r>
              <a:rPr lang="ko-KR" altLang="en-US" dirty="0"/>
              <a:t> 데이터를 개별 레시피에 맞게 정보 가져오고</a:t>
            </a:r>
            <a:r>
              <a:rPr lang="en-US" altLang="ko-KR" dirty="0"/>
              <a:t> </a:t>
            </a:r>
            <a:r>
              <a:rPr lang="ko-KR" altLang="en-US" dirty="0"/>
              <a:t>웹페이지 내 출력.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8DEBA0-75DB-4A9D-B45F-A88736029D09}"/>
              </a:ext>
            </a:extLst>
          </p:cNvPr>
          <p:cNvSpPr/>
          <p:nvPr/>
        </p:nvSpPr>
        <p:spPr>
          <a:xfrm>
            <a:off x="982718" y="4182398"/>
            <a:ext cx="51132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‘레시피 정보’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레시피명과</a:t>
            </a:r>
            <a:r>
              <a:rPr lang="en-US" altLang="ko-KR" dirty="0"/>
              <a:t> </a:t>
            </a:r>
            <a:r>
              <a:rPr lang="ko-KR" altLang="en-US" dirty="0"/>
              <a:t>레시피 분류</a:t>
            </a:r>
            <a:r>
              <a:rPr lang="en-US" altLang="ko-KR" dirty="0"/>
              <a:t>(</a:t>
            </a:r>
            <a:r>
              <a:rPr lang="ko-KR" altLang="en-US" dirty="0"/>
              <a:t>한식</a:t>
            </a:r>
            <a:r>
              <a:rPr lang="en-US" altLang="ko-KR" dirty="0"/>
              <a:t>, </a:t>
            </a:r>
            <a:r>
              <a:rPr lang="ko-KR" altLang="en-US" dirty="0"/>
              <a:t>양식 등</a:t>
            </a:r>
            <a:r>
              <a:rPr lang="en-US" altLang="ko-KR" dirty="0"/>
              <a:t>) </a:t>
            </a:r>
            <a:r>
              <a:rPr lang="ko-KR" altLang="en-US" dirty="0"/>
              <a:t>및 재료 등</a:t>
            </a:r>
            <a:r>
              <a:rPr lang="en-US" altLang="ko-KR" dirty="0"/>
              <a:t> </a:t>
            </a:r>
            <a:r>
              <a:rPr lang="ko-KR" altLang="en-US" dirty="0"/>
              <a:t>기본 데이터를 출력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내가 작성한 레시피인 경우 수정</a:t>
            </a:r>
            <a:r>
              <a:rPr lang="en-US" altLang="ko-KR" dirty="0"/>
              <a:t>, </a:t>
            </a:r>
            <a:r>
              <a:rPr lang="ko-KR" altLang="en-US" dirty="0"/>
              <a:t>삭제 가능</a:t>
            </a:r>
          </a:p>
          <a:p>
            <a:pPr lvl="1"/>
            <a:endParaRPr lang="en-US" altLang="ko-KR" dirty="0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C74C258-C209-424B-9D96-47E6DBA9F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21" y="5624100"/>
            <a:ext cx="2979678" cy="10973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D514E3-7B6E-4006-BC92-E3EFDDE45928}"/>
              </a:ext>
            </a:extLst>
          </p:cNvPr>
          <p:cNvSpPr/>
          <p:nvPr/>
        </p:nvSpPr>
        <p:spPr>
          <a:xfrm>
            <a:off x="971745" y="1292844"/>
            <a:ext cx="9556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레시피 상세 페이지</a:t>
            </a: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ko-KR" altLang="en-US" dirty="0"/>
              <a:t>레시피 페이지에서 특정 레시피를 클릭하면 레시피 개별 정보</a:t>
            </a:r>
            <a:endParaRPr lang="en-US" altLang="ko-KR" dirty="0"/>
          </a:p>
          <a:p>
            <a:pPr lvl="1"/>
            <a:r>
              <a:rPr lang="en-US" altLang="ko-KR" dirty="0"/>
              <a:t>         (</a:t>
            </a:r>
            <a:r>
              <a:rPr lang="ko-KR" altLang="en-US" dirty="0"/>
              <a:t>조리시간</a:t>
            </a:r>
            <a:r>
              <a:rPr lang="en-US" altLang="ko-KR" dirty="0"/>
              <a:t>, </a:t>
            </a:r>
            <a:r>
              <a:rPr lang="ko-KR" altLang="en-US" dirty="0"/>
              <a:t>조리방법</a:t>
            </a:r>
            <a:r>
              <a:rPr lang="en-US" altLang="ko-KR" dirty="0"/>
              <a:t>, </a:t>
            </a:r>
            <a:r>
              <a:rPr lang="ko-KR" altLang="en-US" dirty="0"/>
              <a:t>리뷰</a:t>
            </a:r>
            <a:r>
              <a:rPr lang="en-US" altLang="ko-KR" dirty="0"/>
              <a:t>)</a:t>
            </a:r>
            <a:r>
              <a:rPr lang="ko-KR" altLang="en-US" dirty="0"/>
              <a:t>가 나오는 레시피 상세페이지로 연결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134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7. </a:t>
            </a:r>
            <a:r>
              <a:rPr lang="ko-KR" altLang="en-US" sz="1600" b="1" dirty="0">
                <a:solidFill>
                  <a:srgbClr val="1A7BAE"/>
                </a:solidFill>
              </a:rPr>
              <a:t>레시피 상세 페이지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B6916-9D64-48CB-8DCA-CCF179387D4D}"/>
              </a:ext>
            </a:extLst>
          </p:cNvPr>
          <p:cNvSpPr/>
          <p:nvPr/>
        </p:nvSpPr>
        <p:spPr>
          <a:xfrm>
            <a:off x="982718" y="1771795"/>
            <a:ext cx="72465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 ‘</a:t>
            </a:r>
            <a:r>
              <a:rPr lang="ko-KR" altLang="en-US" dirty="0"/>
              <a:t>조리방법’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레시피 순서에 따른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사진을 불러오기 위해</a:t>
            </a:r>
            <a:br>
              <a:rPr lang="en-US" altLang="ko-KR" dirty="0"/>
            </a:br>
            <a:r>
              <a:rPr lang="en-US" altLang="ko-KR" dirty="0"/>
              <a:t>JSON </a:t>
            </a:r>
            <a:r>
              <a:rPr lang="ko-KR" altLang="en-US" dirty="0"/>
              <a:t>사용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JSON key</a:t>
            </a:r>
            <a:r>
              <a:rPr lang="ko-KR" altLang="en-US" dirty="0"/>
              <a:t>값을 조리방법</a:t>
            </a:r>
            <a:r>
              <a:rPr lang="en-US" altLang="ko-KR" dirty="0"/>
              <a:t>, value</a:t>
            </a:r>
            <a:r>
              <a:rPr lang="ko-KR" altLang="en-US" dirty="0"/>
              <a:t>값을 사진으로 설정해</a:t>
            </a:r>
            <a:br>
              <a:rPr lang="en-US" altLang="ko-KR" dirty="0"/>
            </a:br>
            <a:r>
              <a:rPr lang="ko-KR" altLang="en-US" dirty="0"/>
              <a:t>웹페이지에서 설명과 사진이 짝지어지도록 출력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EAEE06-7D63-4AC1-84C6-21E29B53BDC3}"/>
              </a:ext>
            </a:extLst>
          </p:cNvPr>
          <p:cNvSpPr/>
          <p:nvPr/>
        </p:nvSpPr>
        <p:spPr>
          <a:xfrm>
            <a:off x="982718" y="3974998"/>
            <a:ext cx="78233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‘</a:t>
            </a:r>
            <a:r>
              <a:rPr lang="ko-KR" altLang="en-US" dirty="0"/>
              <a:t>평가 및 리뷰’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각 레시피에 따른 사용자들의 리뷰와 평점 불러옴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한 눈에 레시피에 대한 다른 유저들의 평가를 확인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3DF4FF-7AF4-4C79-BF5C-69BE161160C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24" y="4486107"/>
            <a:ext cx="4418564" cy="159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21AC1C-E6C5-455B-8805-1970711C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029" y="339624"/>
            <a:ext cx="4795106" cy="375554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E291E6-BCEB-4153-A67E-0526972CBDCF}"/>
              </a:ext>
            </a:extLst>
          </p:cNvPr>
          <p:cNvSpPr/>
          <p:nvPr/>
        </p:nvSpPr>
        <p:spPr>
          <a:xfrm>
            <a:off x="982718" y="5632252"/>
            <a:ext cx="7823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개선방향</a:t>
            </a:r>
            <a:r>
              <a:rPr lang="en-US" altLang="ko-KR" dirty="0"/>
              <a:t>: </a:t>
            </a:r>
            <a:r>
              <a:rPr lang="ko-KR" altLang="en-US" dirty="0"/>
              <a:t>리뷰 일정 개수만 출력하고</a:t>
            </a:r>
            <a:br>
              <a:rPr lang="en-US" altLang="ko-KR" dirty="0"/>
            </a:br>
            <a:r>
              <a:rPr lang="en-US" altLang="ko-KR" dirty="0"/>
              <a:t>	      </a:t>
            </a:r>
            <a:r>
              <a:rPr lang="ko-KR" altLang="en-US" dirty="0"/>
              <a:t>넘어갈 시 </a:t>
            </a:r>
            <a:r>
              <a:rPr lang="ko-KR" altLang="en-US" dirty="0" err="1"/>
              <a:t>페이징</a:t>
            </a:r>
            <a:r>
              <a:rPr lang="ko-KR" altLang="en-US" dirty="0"/>
              <a:t>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9682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7D657F1-E26E-4878-8FB9-A33707A39A08}" type="slidenum">
              <a:rPr lang="en-US" altLang="ko-KR">
                <a:solidFill>
                  <a:schemeClr val="tx1"/>
                </a:solidFill>
                <a:latin typeface="+mn-lt"/>
                <a:ea typeface="+mn-ea"/>
              </a:rPr>
              <a:pPr latinLnBrk="0">
                <a:spcAft>
                  <a:spcPts val="600"/>
                </a:spcAft>
              </a:pPr>
              <a:t>24</a:t>
            </a:fld>
            <a:endParaRPr lang="en-US" altLang="ko-KR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63F2934B-502A-46B0-A800-37BCF2167465}"/>
              </a:ext>
            </a:extLst>
          </p:cNvPr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8. </a:t>
            </a:r>
            <a:r>
              <a:rPr lang="ko-KR" altLang="en-US" sz="1600" b="1" dirty="0">
                <a:solidFill>
                  <a:srgbClr val="1A7BAE"/>
                </a:solidFill>
              </a:rPr>
              <a:t>내 식재료 확인</a:t>
            </a:r>
            <a:r>
              <a:rPr lang="en-US" altLang="ko-KR" sz="1600" b="1" dirty="0">
                <a:solidFill>
                  <a:srgbClr val="1A7BAE"/>
                </a:solidFill>
              </a:rPr>
              <a:t>/</a:t>
            </a:r>
            <a:r>
              <a:rPr lang="ko-KR" altLang="en-US" sz="1600" b="1" dirty="0">
                <a:solidFill>
                  <a:srgbClr val="1A7BAE"/>
                </a:solidFill>
              </a:rPr>
              <a:t>수정하기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F98AA-5660-4942-9968-4DBB71B52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70" y="1271467"/>
            <a:ext cx="4855269" cy="32558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3599240-D2B0-4304-850F-D4B73A265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38" y="1271466"/>
            <a:ext cx="4855269" cy="32558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2C1C30-5774-4AEF-9F12-7B78895E140E}"/>
              </a:ext>
            </a:extLst>
          </p:cNvPr>
          <p:cNvSpPr/>
          <p:nvPr/>
        </p:nvSpPr>
        <p:spPr>
          <a:xfrm>
            <a:off x="1630484" y="4673445"/>
            <a:ext cx="9556673" cy="1874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이용자의 식재료를 웹페이지에서 확인할 수 있는 기능 구현</a:t>
            </a:r>
            <a:br>
              <a:rPr lang="en-US" altLang="ko-KR" dirty="0"/>
            </a:b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en-US" altLang="ko-KR" dirty="0"/>
              <a:t>data-filter</a:t>
            </a:r>
            <a:r>
              <a:rPr lang="ko-KR" altLang="en-US" dirty="0"/>
              <a:t>를 통한 분류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 err="1"/>
              <a:t>Timedelta</a:t>
            </a:r>
            <a:r>
              <a:rPr lang="ko-KR" altLang="en-US" dirty="0"/>
              <a:t>를 이용하여 날짜를 연산</a:t>
            </a:r>
            <a:r>
              <a:rPr lang="en-US" altLang="ko-KR" dirty="0"/>
              <a:t>. </a:t>
            </a:r>
            <a:r>
              <a:rPr lang="ko-KR" altLang="en-US" dirty="0"/>
              <a:t>유통기한 별 데이터리스트에 저장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/>
              <a:t>Filter </a:t>
            </a:r>
            <a:r>
              <a:rPr lang="ko-KR" altLang="en-US" dirty="0"/>
              <a:t>클릭 시 유통기한 별 데이터리스트 화면에 출력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수정하러 가기 버튼 클릭 시 수정페이지로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784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1324851" y="6026994"/>
            <a:ext cx="10867149" cy="1662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7D657F1-E26E-4878-8FB9-A33707A39A08}" type="slidenum">
              <a:rPr lang="en-US" altLang="ko-KR">
                <a:solidFill>
                  <a:schemeClr val="tx1"/>
                </a:solidFill>
                <a:latin typeface="+mn-lt"/>
                <a:ea typeface="+mn-ea"/>
              </a:rPr>
              <a:pPr latinLnBrk="0">
                <a:spcAft>
                  <a:spcPts val="600"/>
                </a:spcAft>
              </a:pPr>
              <a:t>25</a:t>
            </a:fld>
            <a:endParaRPr lang="en-US" altLang="ko-KR">
              <a:solidFill>
                <a:schemeClr val="tx1"/>
              </a:solidFill>
              <a:latin typeface="+mn-lt"/>
              <a:ea typeface="+mn-ea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63F2934B-502A-46B0-A800-37BCF2167465}"/>
              </a:ext>
            </a:extLst>
          </p:cNvPr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8. </a:t>
            </a:r>
            <a:r>
              <a:rPr lang="ko-KR" altLang="en-US" sz="1600" b="1" dirty="0">
                <a:solidFill>
                  <a:srgbClr val="1A7BAE"/>
                </a:solidFill>
              </a:rPr>
              <a:t>내 식재료 확인</a:t>
            </a:r>
            <a:r>
              <a:rPr lang="en-US" altLang="ko-KR" sz="1600" b="1" dirty="0">
                <a:solidFill>
                  <a:srgbClr val="1A7BAE"/>
                </a:solidFill>
              </a:rPr>
              <a:t>/</a:t>
            </a:r>
            <a:r>
              <a:rPr lang="ko-KR" altLang="en-US" sz="1600" b="1" dirty="0">
                <a:solidFill>
                  <a:srgbClr val="1A7BAE"/>
                </a:solidFill>
              </a:rPr>
              <a:t>수정하기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9BF471-3D07-4A71-B328-3C52A2214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96" y="1271467"/>
            <a:ext cx="6547205" cy="32558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9E2B239-D4AE-4284-9086-BC8837091215}"/>
              </a:ext>
            </a:extLst>
          </p:cNvPr>
          <p:cNvSpPr/>
          <p:nvPr/>
        </p:nvSpPr>
        <p:spPr>
          <a:xfrm>
            <a:off x="1630484" y="4673445"/>
            <a:ext cx="9556673" cy="179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식재료 확인란에서 식재료 업데이트 및 수정 가능</a:t>
            </a:r>
            <a:br>
              <a:rPr lang="en-US" altLang="ko-KR" dirty="0"/>
            </a:b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en-US" altLang="ko-KR" dirty="0"/>
              <a:t>data-filter</a:t>
            </a:r>
            <a:r>
              <a:rPr lang="ko-KR" altLang="en-US" dirty="0"/>
              <a:t>를 통한 분류 동일</a:t>
            </a:r>
            <a:endParaRPr lang="en-US" altLang="ko-KR" dirty="0"/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altLang="ko-KR" dirty="0"/>
              <a:t>Input</a:t>
            </a:r>
            <a:r>
              <a:rPr lang="ko-KR" altLang="en-US" dirty="0"/>
              <a:t>값 안에 데이터 입력 후 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버튼 클릭 시</a:t>
            </a:r>
            <a:br>
              <a:rPr lang="en-US" altLang="ko-KR" dirty="0"/>
            </a:br>
            <a:r>
              <a:rPr lang="en-US" altLang="ko-KR" dirty="0"/>
              <a:t>DB</a:t>
            </a:r>
            <a:r>
              <a:rPr lang="ko-KR" altLang="en-US" dirty="0"/>
              <a:t>에서 저장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삭제 완료됨</a:t>
            </a:r>
            <a:r>
              <a:rPr lang="en-US" altLang="ko-KR" dirty="0"/>
              <a:t>.</a:t>
            </a:r>
          </a:p>
          <a:p>
            <a:pPr marL="342900" indent="-228600" latinLnBrk="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dirty="0"/>
              <a:t>그에 따른 화면 데이터 값도 변동됨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4963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9. </a:t>
            </a:r>
            <a:r>
              <a:rPr lang="ko-KR" altLang="en-US" sz="1600" b="1" dirty="0">
                <a:solidFill>
                  <a:srgbClr val="1A7BAE"/>
                </a:solidFill>
              </a:rPr>
              <a:t>마이페이지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128" y="1490068"/>
            <a:ext cx="4563234" cy="2896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1FEA50-51C2-4F05-8469-83F7B6DA7F5E}"/>
              </a:ext>
            </a:extLst>
          </p:cNvPr>
          <p:cNvSpPr/>
          <p:nvPr/>
        </p:nvSpPr>
        <p:spPr>
          <a:xfrm>
            <a:off x="1797128" y="4673445"/>
            <a:ext cx="8388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개인 맞춤형 서비스를 공급받기 위해 유저 개인 정보를</a:t>
            </a:r>
            <a:br>
              <a:rPr lang="en-US" altLang="ko-KR" dirty="0"/>
            </a:br>
            <a:r>
              <a:rPr lang="ko-KR" altLang="en-US" dirty="0"/>
              <a:t>효율적으로 관리할 수 있는 공간이 필요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 err="1"/>
              <a:t>Div</a:t>
            </a:r>
            <a:r>
              <a:rPr lang="en-US" altLang="ko-KR" dirty="0"/>
              <a:t> </a:t>
            </a:r>
            <a:r>
              <a:rPr lang="ko-KR" altLang="en-US" dirty="0"/>
              <a:t>클릭 시 연동 페이지로 이동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21207F-69D9-49CF-890D-1C04B2597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336" y="505451"/>
            <a:ext cx="3832165" cy="388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9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10. </a:t>
            </a:r>
            <a:r>
              <a:rPr lang="ko-KR" altLang="en-US" sz="1600" b="1" dirty="0">
                <a:solidFill>
                  <a:srgbClr val="1A7BAE"/>
                </a:solidFill>
              </a:rPr>
              <a:t>개인정보 수정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824" y="1353775"/>
            <a:ext cx="6181976" cy="21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824" y="3778548"/>
            <a:ext cx="6181976" cy="245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5508CE5-EF42-44AD-9721-B0FF4EB55197}"/>
              </a:ext>
            </a:extLst>
          </p:cNvPr>
          <p:cNvSpPr/>
          <p:nvPr/>
        </p:nvSpPr>
        <p:spPr>
          <a:xfrm>
            <a:off x="648926" y="1706863"/>
            <a:ext cx="4420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데이터베이스 관리에서</a:t>
            </a:r>
            <a:br>
              <a:rPr lang="en-US" altLang="ko-KR" dirty="0"/>
            </a:br>
            <a:r>
              <a:rPr lang="ko-KR" altLang="en-US" dirty="0"/>
              <a:t>가장 중요한 고객 정보를</a:t>
            </a:r>
            <a:br>
              <a:rPr lang="en-US" altLang="ko-KR" dirty="0"/>
            </a:br>
            <a:r>
              <a:rPr lang="ko-KR" altLang="en-US" dirty="0"/>
              <a:t>효율적으로 관리하기 위해</a:t>
            </a:r>
            <a:br>
              <a:rPr lang="en-US" altLang="ko-KR" dirty="0"/>
            </a:br>
            <a:r>
              <a:rPr lang="ko-KR" altLang="en-US" dirty="0"/>
              <a:t>사용자가 흔히 실수할 수 있는 부분을</a:t>
            </a:r>
            <a:br>
              <a:rPr lang="en-US" altLang="ko-KR" dirty="0"/>
            </a:br>
            <a:r>
              <a:rPr lang="ko-KR" altLang="en-US" dirty="0"/>
              <a:t>고려하여 </a:t>
            </a:r>
            <a:r>
              <a:rPr lang="ko-KR" altLang="en-US" dirty="0" err="1"/>
              <a:t>알림창을</a:t>
            </a:r>
            <a:r>
              <a:rPr lang="ko-KR" altLang="en-US" dirty="0"/>
              <a:t> 통해</a:t>
            </a:r>
            <a:br>
              <a:rPr lang="en-US" altLang="ko-KR" dirty="0"/>
            </a:br>
            <a:r>
              <a:rPr lang="ko-KR" altLang="en-US" dirty="0"/>
              <a:t>예외 발생 가능성을 줄이고자 함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닉네임 중복 체크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비밀번호 입력 유무 및 불일치 확인</a:t>
            </a: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559A19B7-055D-42D2-9806-A97345E0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7D657F1-E26E-4878-8FB9-A33707A39A0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410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11. </a:t>
            </a:r>
            <a:r>
              <a:rPr lang="ko-KR" altLang="en-US" sz="1600" b="1" dirty="0">
                <a:solidFill>
                  <a:srgbClr val="1A7BAE"/>
                </a:solidFill>
              </a:rPr>
              <a:t>마이 레시피 등록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12" y="1569493"/>
            <a:ext cx="4124217" cy="197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212" y="4052640"/>
            <a:ext cx="4045905" cy="191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17" y="1569493"/>
            <a:ext cx="3267974" cy="439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1628CB-ECE3-4D22-9D0F-34F51BC6E135}"/>
              </a:ext>
            </a:extLst>
          </p:cNvPr>
          <p:cNvSpPr/>
          <p:nvPr/>
        </p:nvSpPr>
        <p:spPr>
          <a:xfrm>
            <a:off x="648925" y="1777084"/>
            <a:ext cx="36271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데스크탑 외에도 휴대전화와 같은 다양한 환경에서도 나만의 레시피를 등록할 수 있도록 고려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등록 버튼 클릭 시 순차적으로 각 </a:t>
            </a:r>
            <a:r>
              <a:rPr lang="en-US" altLang="ko-KR" dirty="0"/>
              <a:t>DB </a:t>
            </a:r>
            <a:r>
              <a:rPr lang="ko-KR" altLang="en-US" dirty="0"/>
              <a:t>테이블에 저장하여</a:t>
            </a:r>
            <a:br>
              <a:rPr lang="en-US" altLang="ko-KR" dirty="0"/>
            </a:br>
            <a:r>
              <a:rPr lang="en-US" altLang="ko-KR" dirty="0"/>
              <a:t>DB</a:t>
            </a:r>
            <a:r>
              <a:rPr lang="ko-KR" altLang="en-US" dirty="0"/>
              <a:t>간의 유기적인 연결이</a:t>
            </a:r>
            <a:br>
              <a:rPr lang="en-US" altLang="ko-KR" dirty="0"/>
            </a:br>
            <a:r>
              <a:rPr lang="ko-KR" altLang="en-US" dirty="0"/>
              <a:t>가능하게 함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개선방향</a:t>
            </a:r>
            <a:r>
              <a:rPr lang="en-US" altLang="ko-KR" dirty="0"/>
              <a:t>: </a:t>
            </a:r>
            <a:r>
              <a:rPr lang="ko-KR" altLang="en-US" dirty="0"/>
              <a:t>추후에 </a:t>
            </a:r>
            <a:r>
              <a:rPr lang="en-US" altLang="ko-KR" dirty="0"/>
              <a:t>DB</a:t>
            </a:r>
            <a:r>
              <a:rPr lang="ko-KR" altLang="en-US" dirty="0"/>
              <a:t>에 없는 식재료에 대해 고객이 직접 입력할 수 있도록 기능을 구현할 예정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696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11. </a:t>
            </a:r>
            <a:r>
              <a:rPr lang="ko-KR" altLang="en-US" sz="1600" b="1" dirty="0">
                <a:solidFill>
                  <a:srgbClr val="1A7BAE"/>
                </a:solidFill>
              </a:rPr>
              <a:t>마이 레시피 등록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15" y="1585190"/>
            <a:ext cx="6614872" cy="44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65FA3E-00DA-44FA-BEBF-98C2DAE490F5}"/>
              </a:ext>
            </a:extLst>
          </p:cNvPr>
          <p:cNvSpPr/>
          <p:nvPr/>
        </p:nvSpPr>
        <p:spPr>
          <a:xfrm>
            <a:off x="648924" y="1777084"/>
            <a:ext cx="40400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레시피 식재료 개수를 사용자가 조절 가능하도록 자율성을 부여함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개선방향</a:t>
            </a:r>
            <a:r>
              <a:rPr lang="en-US" altLang="ko-KR" dirty="0"/>
              <a:t>: </a:t>
            </a:r>
            <a:r>
              <a:rPr lang="ko-KR" altLang="en-US" dirty="0"/>
              <a:t>추후 조리 순서에도</a:t>
            </a:r>
            <a:br>
              <a:rPr lang="en-US" altLang="ko-KR" dirty="0"/>
            </a:br>
            <a:r>
              <a:rPr lang="ko-KR" altLang="en-US" dirty="0"/>
              <a:t>위와 같은 기능을 구현할 예정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15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배경 개요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88812" y="1953082"/>
            <a:ext cx="55422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/>
              <a:t> 프로젝트 주제 및 목적</a:t>
            </a:r>
            <a:endParaRPr lang="en-US" altLang="ko-KR" sz="3200" b="1" dirty="0"/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b="1" dirty="0"/>
              <a:t> 프로젝트 개요</a:t>
            </a:r>
            <a:endParaRPr lang="en-US" altLang="ko-KR" sz="32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/>
              <a:t> 프로젝트 구조</a:t>
            </a:r>
            <a:endParaRPr lang="en-US" altLang="ko-KR" sz="32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/>
              <a:t> 기대 효과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4092537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12. </a:t>
            </a:r>
            <a:r>
              <a:rPr lang="ko-KR" altLang="en-US" sz="1600" b="1" dirty="0">
                <a:solidFill>
                  <a:srgbClr val="1A7BAE"/>
                </a:solidFill>
              </a:rPr>
              <a:t>내 </a:t>
            </a:r>
            <a:r>
              <a:rPr lang="ko-KR" altLang="en-US" sz="1600" b="1" dirty="0" err="1">
                <a:solidFill>
                  <a:srgbClr val="1A7BAE"/>
                </a:solidFill>
              </a:rPr>
              <a:t>알러지</a:t>
            </a:r>
            <a:r>
              <a:rPr lang="ko-KR" altLang="en-US" sz="1600" b="1" dirty="0">
                <a:solidFill>
                  <a:srgbClr val="1A7BAE"/>
                </a:solidFill>
              </a:rPr>
              <a:t> 확인 및 수정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66" y="1593997"/>
            <a:ext cx="6903073" cy="471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584117-E181-4C22-96BD-8F0844A557BF}"/>
              </a:ext>
            </a:extLst>
          </p:cNvPr>
          <p:cNvSpPr/>
          <p:nvPr/>
        </p:nvSpPr>
        <p:spPr>
          <a:xfrm>
            <a:off x="648924" y="1777084"/>
            <a:ext cx="406484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/>
              <a:t>알러지</a:t>
            </a:r>
            <a:r>
              <a:rPr lang="ko-KR" altLang="en-US" dirty="0"/>
              <a:t> 식재료 관리 페이지를 새로 생성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환경 호르몬 노출 증가에 따른</a:t>
            </a:r>
            <a:br>
              <a:rPr lang="en-US" altLang="ko-KR" dirty="0"/>
            </a:br>
            <a:r>
              <a:rPr lang="ko-KR" altLang="en-US" dirty="0" err="1"/>
              <a:t>알러지</a:t>
            </a:r>
            <a:r>
              <a:rPr lang="ko-KR" altLang="en-US" dirty="0"/>
              <a:t> 환자의 급증과</a:t>
            </a:r>
            <a:r>
              <a:rPr lang="en-US" altLang="ko-KR" dirty="0"/>
              <a:t> </a:t>
            </a:r>
            <a:r>
              <a:rPr lang="ko-KR" altLang="en-US" dirty="0"/>
              <a:t>기피 재료 관리에 대한 고객 니즈 확대를 고려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화면 중간 부분은 </a:t>
            </a:r>
            <a:r>
              <a:rPr lang="en-US" altLang="ko-KR" dirty="0"/>
              <a:t>DB</a:t>
            </a:r>
            <a:r>
              <a:rPr lang="ko-KR" altLang="en-US" dirty="0"/>
              <a:t>에 저장된</a:t>
            </a:r>
            <a:br>
              <a:rPr lang="en-US" altLang="ko-KR" dirty="0"/>
            </a:br>
            <a:r>
              <a:rPr lang="ko-KR" altLang="en-US" dirty="0"/>
              <a:t>사용자의 </a:t>
            </a:r>
            <a:r>
              <a:rPr lang="ko-KR" altLang="en-US" dirty="0" err="1"/>
              <a:t>알러지</a:t>
            </a:r>
            <a:r>
              <a:rPr lang="ko-KR" altLang="en-US" dirty="0"/>
              <a:t> 식재료를 출력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화면 아래 부분은</a:t>
            </a:r>
            <a:br>
              <a:rPr lang="en-US" altLang="ko-KR" dirty="0"/>
            </a:br>
            <a:r>
              <a:rPr lang="ko-KR" altLang="en-US" dirty="0" err="1"/>
              <a:t>알러지</a:t>
            </a:r>
            <a:r>
              <a:rPr lang="ko-KR" altLang="en-US" dirty="0"/>
              <a:t> 식재료를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866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13. </a:t>
            </a:r>
            <a:r>
              <a:rPr lang="ko-KR" altLang="en-US" sz="1600" b="1" dirty="0">
                <a:solidFill>
                  <a:srgbClr val="1A7BAE"/>
                </a:solidFill>
              </a:rPr>
              <a:t>나만의 레시피 관리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163672" y="1498196"/>
            <a:ext cx="68014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문으로 최근 등록한</a:t>
            </a:r>
            <a:r>
              <a:rPr lang="en-US" altLang="ko-KR" dirty="0"/>
              <a:t> </a:t>
            </a:r>
            <a:r>
              <a:rPr lang="ko-KR" altLang="en-US" dirty="0"/>
              <a:t>레시피</a:t>
            </a:r>
            <a:r>
              <a:rPr lang="en-US" altLang="ko-KR" dirty="0"/>
              <a:t>, </a:t>
            </a:r>
            <a:r>
              <a:rPr lang="ko-KR" altLang="en-US" dirty="0"/>
              <a:t>최다 조회수 레시피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최다 추천 수 레시피 가져와서 소개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현재 로그인한 사용자가 등록한 레시피만</a:t>
            </a:r>
            <a:br>
              <a:rPr lang="en-US" altLang="ko-KR" dirty="0"/>
            </a:br>
            <a:r>
              <a:rPr lang="en-US" altLang="ko-KR" dirty="0" err="1"/>
              <a:t>sql</a:t>
            </a:r>
            <a:r>
              <a:rPr lang="ko-KR" altLang="en-US" dirty="0"/>
              <a:t>문으로 가져와 출력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35EDC2-F5F0-4B7C-B4A7-D90A074DC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" y="2953589"/>
            <a:ext cx="6354579" cy="3216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102C53-D4DC-4065-9311-A3E2F7C4E7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06" y="136525"/>
            <a:ext cx="4177587" cy="660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37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7D657F1-E26E-4878-8FB9-A33707A39A08}" type="slidenum">
              <a:rPr lang="en-US" altLang="ko-KR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</a:rPr>
              <a:pPr latinLnBrk="0">
                <a:spcAft>
                  <a:spcPts val="600"/>
                </a:spcAft>
              </a:pPr>
              <a:t>32</a:t>
            </a:fld>
            <a:endParaRPr lang="en-US" altLang="ko-KR">
              <a:solidFill>
                <a:schemeClr val="bg1">
                  <a:alpha val="7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63F2934B-502A-46B0-A800-37BCF2167465}"/>
              </a:ext>
            </a:extLst>
          </p:cNvPr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14.  </a:t>
            </a:r>
            <a:r>
              <a:rPr lang="ko-KR" altLang="en-US" sz="1600" b="1" dirty="0">
                <a:solidFill>
                  <a:srgbClr val="1A7BAE"/>
                </a:solidFill>
              </a:rPr>
              <a:t>관리페이지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C1E9E3D-1906-4EEF-8FAE-F7A6DDD28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10" y="1895428"/>
            <a:ext cx="5803179" cy="235779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CCF9DE1-5497-487C-BCD6-53B62B6B9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1" y="1297004"/>
            <a:ext cx="9794486" cy="6220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743B3F-C1C9-4BB7-93B9-0156B08F45D2}"/>
              </a:ext>
            </a:extLst>
          </p:cNvPr>
          <p:cNvSpPr/>
          <p:nvPr/>
        </p:nvSpPr>
        <p:spPr>
          <a:xfrm>
            <a:off x="1190847" y="4639393"/>
            <a:ext cx="10515879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홈페이지 방문자 수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관리페이지 클릭 시 관리페이지로 이동</a:t>
            </a:r>
            <a:endParaRPr lang="en-US" altLang="ko-KR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bg1"/>
                </a:solidFill>
              </a:rPr>
              <a:t>Highcharts</a:t>
            </a:r>
            <a:r>
              <a:rPr lang="ko-KR" altLang="en-US" dirty="0">
                <a:solidFill>
                  <a:schemeClr val="bg1"/>
                </a:solidFill>
              </a:rPr>
              <a:t>에서 그래프 양식 참조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err="1">
                <a:solidFill>
                  <a:schemeClr val="bg1"/>
                </a:solidFill>
              </a:rPr>
              <a:t>년도별</a:t>
            </a:r>
            <a:r>
              <a:rPr lang="ko-KR" altLang="en-US" dirty="0">
                <a:solidFill>
                  <a:schemeClr val="bg1"/>
                </a:solidFill>
              </a:rPr>
              <a:t> 홈페이지 방문자수 그래프 구현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회원과 비회원별 홈페이지 방문자수 그래프 구현</a:t>
            </a:r>
            <a:endParaRPr lang="en-US" altLang="ko-KR" dirty="0">
              <a:solidFill>
                <a:schemeClr val="bg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개선방향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로그데이터를 통해 그래프를 표현하고자 했으나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작업시간 부족으로 임의의 데이터로 처리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01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7D657F1-E26E-4878-8FB9-A33707A39A08}" type="slidenum">
              <a:rPr lang="en-US" altLang="ko-KR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</a:rPr>
              <a:pPr latinLnBrk="0">
                <a:spcAft>
                  <a:spcPts val="600"/>
                </a:spcAft>
              </a:pPr>
              <a:t>33</a:t>
            </a:fld>
            <a:endParaRPr lang="en-US" altLang="ko-KR" dirty="0">
              <a:solidFill>
                <a:schemeClr val="bg1">
                  <a:alpha val="7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63F2934B-502A-46B0-A800-37BCF2167465}"/>
              </a:ext>
            </a:extLst>
          </p:cNvPr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14.  </a:t>
            </a:r>
            <a:r>
              <a:rPr lang="ko-KR" altLang="en-US" sz="1600" b="1" dirty="0">
                <a:solidFill>
                  <a:srgbClr val="1A7BAE"/>
                </a:solidFill>
              </a:rPr>
              <a:t>관리페이지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CEE2ED-8974-4C19-988E-25113E78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2" y="1293130"/>
            <a:ext cx="5068146" cy="32558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A296AD-804B-41E2-B812-F221FE26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4" y="1293130"/>
            <a:ext cx="5068146" cy="32558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ABFB33-ACE2-436A-A92C-58280893C78A}"/>
              </a:ext>
            </a:extLst>
          </p:cNvPr>
          <p:cNvSpPr/>
          <p:nvPr/>
        </p:nvSpPr>
        <p:spPr>
          <a:xfrm>
            <a:off x="1630484" y="4639393"/>
            <a:ext cx="10076242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연령별 회원 수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400050" indent="-285750" latinLnBrk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bg1"/>
                </a:solidFill>
              </a:rPr>
              <a:t>Highcharts</a:t>
            </a:r>
            <a:r>
              <a:rPr lang="ko-KR" altLang="en-US" dirty="0">
                <a:solidFill>
                  <a:schemeClr val="bg1"/>
                </a:solidFill>
              </a:rPr>
              <a:t>에서 그래프 양식 참조</a:t>
            </a:r>
            <a:endParaRPr lang="en-US" altLang="ko-KR" dirty="0">
              <a:solidFill>
                <a:schemeClr val="bg1"/>
              </a:solidFill>
            </a:endParaRPr>
          </a:p>
          <a:p>
            <a:pPr marL="400050" indent="-285750" latinLnBrk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</a:rPr>
              <a:t>DB</a:t>
            </a:r>
            <a:r>
              <a:rPr lang="ko-KR" altLang="en-US" dirty="0">
                <a:solidFill>
                  <a:schemeClr val="bg1"/>
                </a:solidFill>
              </a:rPr>
              <a:t>에 저장된 </a:t>
            </a:r>
            <a:r>
              <a:rPr lang="en-US" altLang="ko-KR" dirty="0">
                <a:solidFill>
                  <a:schemeClr val="bg1"/>
                </a:solidFill>
              </a:rPr>
              <a:t>users </a:t>
            </a:r>
            <a:r>
              <a:rPr lang="ko-KR" altLang="en-US" dirty="0">
                <a:solidFill>
                  <a:schemeClr val="bg1"/>
                </a:solidFill>
              </a:rPr>
              <a:t>데이터 이용</a:t>
            </a:r>
            <a:endParaRPr lang="en-US" altLang="ko-KR" dirty="0">
              <a:solidFill>
                <a:schemeClr val="bg1"/>
              </a:solidFill>
            </a:endParaRPr>
          </a:p>
          <a:p>
            <a:pPr marL="400050" indent="-285750" latinLnBrk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전체적인 연령대별 백분위가 나오고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클릭 시 해당 연령대의 회원수가 화면에 출력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156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7D657F1-E26E-4878-8FB9-A33707A39A08}" type="slidenum">
              <a:rPr lang="en-US" altLang="ko-KR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</a:rPr>
              <a:pPr latinLnBrk="0">
                <a:spcAft>
                  <a:spcPts val="600"/>
                </a:spcAft>
              </a:pPr>
              <a:t>34</a:t>
            </a:fld>
            <a:endParaRPr lang="en-US" altLang="ko-KR" dirty="0">
              <a:solidFill>
                <a:schemeClr val="bg1">
                  <a:alpha val="7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63F2934B-502A-46B0-A800-37BCF2167465}"/>
              </a:ext>
            </a:extLst>
          </p:cNvPr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14.  </a:t>
            </a:r>
            <a:r>
              <a:rPr lang="ko-KR" altLang="en-US" sz="1600" b="1" dirty="0">
                <a:solidFill>
                  <a:srgbClr val="1A7BAE"/>
                </a:solidFill>
              </a:rPr>
              <a:t>관리페이지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7E6091-8664-4BCE-8AED-0BACDC304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27" y="1293130"/>
            <a:ext cx="5068146" cy="32558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AF2B3F4-656D-486D-93CA-453FAA6B7899}"/>
              </a:ext>
            </a:extLst>
          </p:cNvPr>
          <p:cNvSpPr/>
          <p:nvPr/>
        </p:nvSpPr>
        <p:spPr>
          <a:xfrm>
            <a:off x="1630484" y="4639393"/>
            <a:ext cx="10076242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인기 레시피 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레시피 조회수에 따른 상위 </a:t>
            </a:r>
            <a:r>
              <a:rPr lang="en-US" altLang="ko-KR" b="1" dirty="0">
                <a:solidFill>
                  <a:schemeClr val="bg1"/>
                </a:solidFill>
              </a:rPr>
              <a:t>10</a:t>
            </a:r>
            <a:r>
              <a:rPr lang="ko-KR" altLang="en-US" b="1" dirty="0">
                <a:solidFill>
                  <a:schemeClr val="bg1"/>
                </a:solidFill>
              </a:rPr>
              <a:t>개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en-US" altLang="ko-KR" sz="1000" b="1" dirty="0">
              <a:solidFill>
                <a:schemeClr val="bg1"/>
              </a:solidFill>
            </a:endParaRPr>
          </a:p>
          <a:p>
            <a:pPr marL="400050" indent="-285750" latinLnBrk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bg1"/>
                </a:solidFill>
              </a:rPr>
              <a:t>Highcharts</a:t>
            </a:r>
            <a:r>
              <a:rPr lang="ko-KR" altLang="en-US" dirty="0">
                <a:solidFill>
                  <a:schemeClr val="bg1"/>
                </a:solidFill>
              </a:rPr>
              <a:t>에서 그래프 양식 참조</a:t>
            </a:r>
            <a:endParaRPr lang="en-US" altLang="ko-KR" dirty="0">
              <a:solidFill>
                <a:schemeClr val="bg1"/>
              </a:solidFill>
            </a:endParaRPr>
          </a:p>
          <a:p>
            <a:pPr marL="400050" indent="-285750" latinLnBrk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</a:rPr>
              <a:t>DB</a:t>
            </a:r>
            <a:r>
              <a:rPr lang="ko-KR" altLang="en-US" dirty="0">
                <a:solidFill>
                  <a:schemeClr val="bg1"/>
                </a:solidFill>
              </a:rPr>
              <a:t>에 저장된 </a:t>
            </a:r>
            <a:r>
              <a:rPr lang="en-US" altLang="ko-KR" dirty="0">
                <a:solidFill>
                  <a:schemeClr val="bg1"/>
                </a:solidFill>
              </a:rPr>
              <a:t>recipe</a:t>
            </a:r>
            <a:r>
              <a:rPr lang="ko-KR" altLang="en-US" dirty="0">
                <a:solidFill>
                  <a:schemeClr val="bg1"/>
                </a:solidFill>
              </a:rPr>
              <a:t>데이터의 조회수를 통해 그래프 구현</a:t>
            </a:r>
            <a:endParaRPr lang="en-US" altLang="ko-KR" dirty="0">
              <a:solidFill>
                <a:schemeClr val="bg1"/>
              </a:solidFill>
            </a:endParaRPr>
          </a:p>
          <a:p>
            <a:pPr marL="400050" indent="-285750" latinLnBrk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클릭 시 해당 레시피의 제목과 조회수가 화면에 출력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08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064256" y="6356350"/>
            <a:ext cx="22895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D7D657F1-E26E-4878-8FB9-A33707A39A08}" type="slidenum">
              <a:rPr lang="en-US" altLang="ko-KR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</a:rPr>
              <a:pPr latinLnBrk="0">
                <a:spcAft>
                  <a:spcPts val="600"/>
                </a:spcAft>
              </a:pPr>
              <a:t>35</a:t>
            </a:fld>
            <a:endParaRPr lang="en-US" altLang="ko-KR">
              <a:solidFill>
                <a:schemeClr val="bg1">
                  <a:alpha val="7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0" name="矩形 2">
            <a:extLst>
              <a:ext uri="{FF2B5EF4-FFF2-40B4-BE49-F238E27FC236}">
                <a16:creationId xmlns:a16="http://schemas.microsoft.com/office/drawing/2014/main" id="{63F2934B-502A-46B0-A800-37BCF2167465}"/>
              </a:ext>
            </a:extLst>
          </p:cNvPr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14.  </a:t>
            </a:r>
            <a:r>
              <a:rPr lang="ko-KR" altLang="en-US" sz="1600" b="1" dirty="0">
                <a:solidFill>
                  <a:srgbClr val="1A7BAE"/>
                </a:solidFill>
              </a:rPr>
              <a:t>관리페이지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6105E3-5944-4D54-B1A4-D4C87E897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35" y="1299755"/>
            <a:ext cx="5062527" cy="32558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F7E211-BADD-4FFF-844B-A9BAC526386E}"/>
              </a:ext>
            </a:extLst>
          </p:cNvPr>
          <p:cNvSpPr/>
          <p:nvPr/>
        </p:nvSpPr>
        <p:spPr>
          <a:xfrm>
            <a:off x="1630484" y="4639393"/>
            <a:ext cx="10076242" cy="18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/>
                </a:solidFill>
              </a:rPr>
              <a:t>인기 식재료 </a:t>
            </a:r>
            <a:r>
              <a:rPr lang="en-US" altLang="ko-KR" b="1" dirty="0">
                <a:solidFill>
                  <a:schemeClr val="bg1"/>
                </a:solidFill>
              </a:rPr>
              <a:t>(User</a:t>
            </a:r>
            <a:r>
              <a:rPr lang="ko-KR" altLang="en-US" b="1" dirty="0">
                <a:solidFill>
                  <a:schemeClr val="bg1"/>
                </a:solidFill>
              </a:rPr>
              <a:t>가 등록한 식재료 상위 </a:t>
            </a:r>
            <a:r>
              <a:rPr lang="en-US" altLang="ko-KR" b="1" dirty="0">
                <a:solidFill>
                  <a:schemeClr val="bg1"/>
                </a:solidFill>
              </a:rPr>
              <a:t>10</a:t>
            </a:r>
            <a:r>
              <a:rPr lang="ko-KR" altLang="en-US" b="1" dirty="0">
                <a:solidFill>
                  <a:schemeClr val="bg1"/>
                </a:solidFill>
              </a:rPr>
              <a:t>개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br>
              <a:rPr lang="en-US" altLang="ko-KR" b="1" dirty="0">
                <a:solidFill>
                  <a:schemeClr val="bg1"/>
                </a:solidFill>
              </a:rPr>
            </a:br>
            <a:endParaRPr lang="en-US" altLang="ko-KR" sz="1000" b="1" dirty="0">
              <a:solidFill>
                <a:schemeClr val="bg1"/>
              </a:solidFill>
            </a:endParaRPr>
          </a:p>
          <a:p>
            <a:pPr marL="400050" indent="-285750" latinLnBrk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bg1"/>
                </a:solidFill>
              </a:rPr>
              <a:t>Highcharts</a:t>
            </a:r>
            <a:r>
              <a:rPr lang="ko-KR" altLang="en-US" dirty="0">
                <a:solidFill>
                  <a:schemeClr val="bg1"/>
                </a:solidFill>
              </a:rPr>
              <a:t>에서 그래프 양식 참조</a:t>
            </a:r>
            <a:endParaRPr lang="en-US" altLang="ko-KR" dirty="0">
              <a:solidFill>
                <a:schemeClr val="bg1"/>
              </a:solidFill>
            </a:endParaRPr>
          </a:p>
          <a:p>
            <a:pPr marL="400050" indent="-285750" latinLnBrk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클릭 시 해당 식재료의 이름과 등록수가 화면에 출력된다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400050" indent="-285750" latinLnBrk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개선방향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로그데이터를 통해 그래프를 표현하고자 했으나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작업시간 부족으로 임의의 데이터로 처리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968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Ⅳ. 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수행 결과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  <a:p>
            <a:pPr lvl="0"/>
            <a:r>
              <a:rPr lang="ko-KR" altLang="en-US" sz="1600" b="1" dirty="0">
                <a:solidFill>
                  <a:srgbClr val="1A7BAE"/>
                </a:solidFill>
                <a:latin typeface="Impact"/>
              </a:rPr>
              <a:t>결과 </a:t>
            </a:r>
            <a:r>
              <a:rPr lang="ko-KR" altLang="en-US" sz="1600" b="1" dirty="0">
                <a:solidFill>
                  <a:srgbClr val="1A7BAE"/>
                </a:solidFill>
              </a:rPr>
              <a:t>제시 </a:t>
            </a:r>
            <a:r>
              <a:rPr lang="en-US" altLang="ko-KR" sz="1600" b="1" dirty="0">
                <a:solidFill>
                  <a:srgbClr val="1A7BAE"/>
                </a:solidFill>
              </a:rPr>
              <a:t>15. </a:t>
            </a:r>
            <a:r>
              <a:rPr lang="ko-KR" altLang="en-US" sz="1600" b="1" dirty="0">
                <a:solidFill>
                  <a:srgbClr val="1A7BAE"/>
                </a:solidFill>
              </a:rPr>
              <a:t>서비스 평가 및 개선</a:t>
            </a:r>
            <a:endParaRPr lang="en-US" altLang="ko-KR" sz="1600" b="1" dirty="0">
              <a:solidFill>
                <a:srgbClr val="1A7BAE"/>
              </a:solidFill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8B9028-7A42-4747-B5ED-54D9EFDB6F3D}"/>
              </a:ext>
            </a:extLst>
          </p:cNvPr>
          <p:cNvSpPr/>
          <p:nvPr/>
        </p:nvSpPr>
        <p:spPr>
          <a:xfrm>
            <a:off x="828369" y="1202749"/>
            <a:ext cx="1052543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기대효과</a:t>
            </a:r>
            <a:endParaRPr lang="en-US" altLang="ko-KR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사용자가 보유한 식재료를 편리하게 파악하고 관리할 수 있어</a:t>
            </a:r>
            <a:br>
              <a:rPr lang="en-US" altLang="ko-KR" dirty="0"/>
            </a:br>
            <a:r>
              <a:rPr lang="ko-KR" altLang="en-US" dirty="0"/>
              <a:t>중복되거나 불필요한 식재료 구매 방지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식재료를 다양한 레시피에 활용할 수 있도록 하여 보유한 식재료의 소비를 촉진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식재료 유통기한 관리를 통해 낭비되는 식재료를 관리 및 예방 가능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유저들끼리 레시피를 공유하며 소통하면서</a:t>
            </a:r>
            <a:r>
              <a:rPr lang="en-US" altLang="ko-KR" dirty="0"/>
              <a:t>, </a:t>
            </a:r>
            <a:r>
              <a:rPr lang="ko-KR" altLang="en-US" dirty="0"/>
              <a:t>식재료 이용 방법과 의견을 공유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개선할 점</a:t>
            </a:r>
            <a:endParaRPr lang="en-US" altLang="ko-KR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현재 로그인한 사용자의 즐겨찾기 추가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  <a:r>
              <a:rPr lang="en-US" altLang="ko-KR" dirty="0"/>
              <a:t>, </a:t>
            </a:r>
            <a:r>
              <a:rPr lang="ko-KR" altLang="en-US" dirty="0"/>
              <a:t>삭제 기능 구현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관리 페이지에서 실제 로그</a:t>
            </a:r>
            <a:r>
              <a:rPr lang="en-US" altLang="ko-KR" dirty="0"/>
              <a:t> </a:t>
            </a:r>
            <a:r>
              <a:rPr lang="ko-KR" altLang="en-US" dirty="0"/>
              <a:t>데이터를 활용한 데이터 분석 기능 구현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b="1" dirty="0"/>
              <a:t>발전 방향</a:t>
            </a:r>
            <a:endParaRPr lang="en-US" altLang="ko-KR" b="1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스마트</a:t>
            </a:r>
            <a:r>
              <a:rPr lang="en-US" altLang="ko-KR" dirty="0"/>
              <a:t> </a:t>
            </a:r>
            <a:r>
              <a:rPr lang="ko-KR" altLang="en-US" dirty="0"/>
              <a:t>냉장고와 연동 및 상업적 활용 가능</a:t>
            </a:r>
            <a:endParaRPr lang="en-US" altLang="ko-KR" dirty="0"/>
          </a:p>
          <a:p>
            <a:pPr marL="1200150" lvl="2" indent="-285750">
              <a:buFontTx/>
              <a:buChar char="-"/>
            </a:pPr>
            <a:r>
              <a:rPr lang="ko-KR" altLang="en-US" dirty="0"/>
              <a:t>스마트 냉장고가 냉장고 안에 있는 식재료를 파악해 내가 가진 식재료에 자동으로 등록</a:t>
            </a:r>
            <a:endParaRPr lang="en-US" altLang="ko-KR" dirty="0"/>
          </a:p>
          <a:p>
            <a:pPr marL="1200150" lvl="2" indent="-285750">
              <a:buFontTx/>
              <a:buChar char="-"/>
            </a:pPr>
            <a:r>
              <a:rPr lang="ko-KR" altLang="en-US" dirty="0"/>
              <a:t>스마트 냉장고의 디스플레이에 보유한 식재료로 만들 수 있는 레시피를 추천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dirty="0"/>
              <a:t>고객 참여를 통한 분석 관련 부대 비용 절감</a:t>
            </a:r>
          </a:p>
          <a:p>
            <a:pPr lvl="1"/>
            <a:r>
              <a:rPr lang="en-US" altLang="ko-KR" dirty="0"/>
              <a:t>	-  </a:t>
            </a:r>
            <a:r>
              <a:rPr lang="ko-KR" altLang="en-US" dirty="0"/>
              <a:t>채식주의 유행</a:t>
            </a:r>
            <a:r>
              <a:rPr lang="en-US" altLang="ko-KR" dirty="0"/>
              <a:t>, </a:t>
            </a:r>
            <a:r>
              <a:rPr lang="ko-KR" altLang="en-US" dirty="0"/>
              <a:t>알레르기 환자 급증 등에 따른 기피 식재료 관리의 중요성이 증대</a:t>
            </a:r>
          </a:p>
          <a:p>
            <a:pPr lvl="1"/>
            <a:r>
              <a:rPr lang="en-US" altLang="ko-KR" dirty="0"/>
              <a:t>	-  </a:t>
            </a:r>
            <a:r>
              <a:rPr lang="ko-KR" altLang="en-US" dirty="0"/>
              <a:t>제품을 이용하는 소비자가 직접 식재료와 선호 레시피를 관리함으로써</a:t>
            </a:r>
            <a:endParaRPr lang="en-US" altLang="ko-KR" dirty="0"/>
          </a:p>
          <a:p>
            <a:pPr lvl="1"/>
            <a:r>
              <a:rPr lang="en-US" altLang="ko-KR" dirty="0"/>
              <a:t>	   </a:t>
            </a:r>
            <a:r>
              <a:rPr lang="ko-KR" altLang="en-US" dirty="0"/>
              <a:t>취향을 스스로 드러낼 수 있게 하여 분석 관련 여러 비용을 감소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36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321993"/>
              </p:ext>
            </p:extLst>
          </p:nvPr>
        </p:nvGraphicFramePr>
        <p:xfrm>
          <a:off x="648925" y="1290829"/>
          <a:ext cx="11187475" cy="4610465"/>
        </p:xfrm>
        <a:graphic>
          <a:graphicData uri="http://schemas.openxmlformats.org/drawingml/2006/table">
            <a:tbl>
              <a:tblPr/>
              <a:tblGrid>
                <a:gridCol w="1668390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951908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</a:tblGrid>
              <a:tr h="42000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44055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수행상 어려움 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극복 사례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 </a:t>
                      </a:r>
                      <a:r>
                        <a:rPr lang="ko-KR" altLang="en-US" sz="1800" b="1" i="0" u="non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스크래핑을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통한 데이터 전처리 과정이 힘들었다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초기에 설정한 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en-US" altLang="ko-KR" sz="1800" b="1" i="0" u="non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u="non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구조가 달라서 세부 화면 구성을 위한 </a:t>
                      </a:r>
                      <a:r>
                        <a:rPr lang="ko-KR" altLang="en-US" sz="1800" b="1" i="0" u="non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백엔드</a:t>
                      </a:r>
                      <a:r>
                        <a:rPr lang="ko-KR" altLang="en-US" sz="1800" b="1" i="0" u="non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작업에서 다소 지장이 발생했다</a:t>
                      </a:r>
                      <a:r>
                        <a:rPr lang="en-US" altLang="ko-KR" sz="1800" b="1" i="0" u="non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우리 팀은 소통이 잘 이루어진 팀이었다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1" i="0" u="non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노션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u="non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앱과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u="non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카톡을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통해 작업 수행 중에 발생할 수 있는 의사소통의 오류를 최소화했고 다른 팀원의 진행상황을 한눈에 알 수 있었다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1" i="0" u="non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127030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잘한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프로젝트를 수행할 때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팀원 간 소통이 잘 되었다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일과 이후에도 작업 수행에서 발생한 사소한 궁금증까지도 </a:t>
                      </a:r>
                      <a:r>
                        <a:rPr lang="ko-KR" altLang="en-US" sz="1800" b="1" i="0" u="non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카톡을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통해 해결할 수 있었다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842892"/>
                  </a:ext>
                </a:extLst>
              </a:tr>
              <a:tr h="147960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프로젝트에서 </a:t>
                      </a:r>
                      <a:endParaRPr lang="en-US" altLang="ko-KR" sz="1800" b="1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아쉬운 부분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 </a:t>
                      </a:r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스크래핑을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통한 데이터 접근에서 아쉬움이 있었다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분석대상에 대한 데이터</a:t>
                      </a:r>
                      <a:r>
                        <a:rPr lang="ko-KR" altLang="en-US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접근이 힘들어서 </a:t>
                      </a:r>
                      <a:r>
                        <a:rPr lang="ko-KR" altLang="en-US" sz="1800" b="1" i="0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차순위</a:t>
                      </a:r>
                      <a:r>
                        <a:rPr lang="ko-KR" altLang="en-US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분석대상을 선택했다</a:t>
                      </a:r>
                      <a:r>
                        <a:rPr lang="en-US" altLang="ko-KR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추후 이러한 점을 보완하여 작업하면 더 좋은 결과물은 만들어낼 수 있을 것이다</a:t>
                      </a:r>
                      <a:r>
                        <a:rPr lang="en-US" altLang="ko-KR" sz="1800" i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ko-KR" sz="1800" i="1" kern="12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81674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93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Ⅴ.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느낀 점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47281"/>
              </p:ext>
            </p:extLst>
          </p:nvPr>
        </p:nvGraphicFramePr>
        <p:xfrm>
          <a:off x="648925" y="1290828"/>
          <a:ext cx="11187475" cy="4642833"/>
        </p:xfrm>
        <a:graphic>
          <a:graphicData uri="http://schemas.openxmlformats.org/drawingml/2006/table">
            <a:tbl>
              <a:tblPr/>
              <a:tblGrid>
                <a:gridCol w="1710817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9476658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</a:tblGrid>
              <a:tr h="3789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내용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26324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통한 진로설계</a:t>
                      </a:r>
                      <a:r>
                        <a:rPr lang="en-US" altLang="ko-KR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취업분야 탐색 및 결정 등 도움</a:t>
                      </a:r>
                    </a:p>
                  </a:txBody>
                  <a:tcPr marL="0" marR="0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lvl="0" indent="-28575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프로젝트를 통하여 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데이터베이스 관리에서 웹 디자인까지 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</a:t>
                      </a:r>
                      <a:r>
                        <a:rPr lang="ko-KR" altLang="en-US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개발에 대한 전반적인 업무의 특징을 체험할 수 있었다</a:t>
                      </a:r>
                      <a:r>
                        <a:rPr lang="en-US" altLang="ko-KR" sz="1800" b="1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IT</a:t>
                      </a:r>
                      <a:r>
                        <a:rPr lang="en-US" altLang="ko-KR" sz="1800" b="1" i="0" u="non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u="non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개발이라는 큰 범주 안에서 상이한 수행 경험을 골고루 겪으면서 향후 관련 업계에 대한 취직을 준비할 때 나의 취향과 적성을 고려한 직무 선택이 쉬워질 것 같다</a:t>
                      </a:r>
                      <a:r>
                        <a:rPr lang="en-US" altLang="ko-KR" sz="1800" b="1" i="0" u="non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b="1" i="0" u="non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871514"/>
                  </a:ext>
                </a:extLst>
              </a:tr>
              <a:tr h="163147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아직 </a:t>
                      </a:r>
                      <a:r>
                        <a:rPr lang="en-US" altLang="ko-KR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개발을 본격적으로 시작한 것은 아니지만 웹 페이지 개발</a:t>
                      </a:r>
                      <a:r>
                        <a:rPr lang="ko-KR" altLang="en-US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직무에 필요한 사전 경험을 체험할 수 있는 좋은 기회가 되었다</a:t>
                      </a:r>
                      <a:r>
                        <a:rPr lang="en-US" altLang="ko-KR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특히</a:t>
                      </a:r>
                      <a:r>
                        <a:rPr lang="en-US" altLang="ko-KR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의도했던 기능을 구현하면서 각 프로그램 언어의 특징을 익히고 직접 활용할 수 있었다</a:t>
                      </a:r>
                      <a:r>
                        <a:rPr lang="en-US" altLang="ko-KR" sz="1800" b="1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72226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3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8390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배경 </a:t>
            </a:r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: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주제 및 목적</a:t>
            </a:r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 </a:t>
            </a: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663880" y="1640910"/>
            <a:ext cx="2855936" cy="501289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프로젝트 주제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76406" y="2142199"/>
            <a:ext cx="10058400" cy="15905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</a:rPr>
              <a:t>인터페이스 개발 프로젝트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 err="1">
                <a:solidFill>
                  <a:schemeClr val="tx1"/>
                </a:solidFill>
              </a:rPr>
              <a:t>블로그</a:t>
            </a:r>
            <a:r>
              <a:rPr lang="ko-KR" altLang="en-US" b="1" dirty="0">
                <a:solidFill>
                  <a:schemeClr val="tx1"/>
                </a:solidFill>
              </a:rPr>
              <a:t> 웹사이트 구축 프로젝트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사용자 관리 및 보안 프레임워크 구축 프로젝트</a:t>
            </a:r>
          </a:p>
        </p:txBody>
      </p:sp>
      <p:sp>
        <p:nvSpPr>
          <p:cNvPr id="14" name="양쪽 모서리가 둥근 사각형 13"/>
          <p:cNvSpPr/>
          <p:nvPr/>
        </p:nvSpPr>
        <p:spPr>
          <a:xfrm>
            <a:off x="646519" y="4208745"/>
            <a:ext cx="2827659" cy="493179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프로젝트 목적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63880" y="4701924"/>
            <a:ext cx="10058400" cy="159055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Django</a:t>
            </a:r>
            <a:r>
              <a:rPr lang="ko-KR" altLang="en-US" b="1" dirty="0">
                <a:solidFill>
                  <a:schemeClr val="tx1"/>
                </a:solidFill>
              </a:rPr>
              <a:t>를 활용하여 웹 애플리케이션과 </a:t>
            </a:r>
            <a:r>
              <a:rPr lang="en-US" altLang="ko-KR" b="1" dirty="0">
                <a:solidFill>
                  <a:schemeClr val="tx1"/>
                </a:solidFill>
              </a:rPr>
              <a:t>DBMS </a:t>
            </a:r>
            <a:r>
              <a:rPr lang="ko-KR" altLang="en-US" b="1" dirty="0">
                <a:solidFill>
                  <a:schemeClr val="tx1"/>
                </a:solidFill>
              </a:rPr>
              <a:t>연동 및 활용 연습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</a:rPr>
              <a:t>수업시간에 배운 내용을 복습하고 이를 활용하여 각종 프로그램 언어 활용 경험 배양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</a:rPr>
              <a:t>팀 프로젝트 참여를 통해 실제 개발 실무에서 필요한 협업 능력을 증진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24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배경 </a:t>
            </a:r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: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개요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648925" y="1387325"/>
            <a:ext cx="4647630" cy="424641"/>
          </a:xfrm>
          <a:prstGeom prst="round2Same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프로젝트 </a:t>
            </a:r>
            <a:r>
              <a:rPr lang="ko-KR" altLang="en-US" sz="2400" b="1" dirty="0" err="1"/>
              <a:t>컨셉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648925" y="1814183"/>
            <a:ext cx="4647630" cy="29352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/>
                </a:solidFill>
              </a:rPr>
              <a:t>맛뿌다</a:t>
            </a:r>
            <a:r>
              <a:rPr lang="en-US" altLang="ko-KR" b="1" dirty="0">
                <a:solidFill>
                  <a:schemeClr val="tx1"/>
                </a:solidFill>
              </a:rPr>
              <a:t>(My Food Diary) : </a:t>
            </a:r>
            <a:r>
              <a:rPr lang="ko-KR" altLang="en-US" b="1" dirty="0">
                <a:solidFill>
                  <a:schemeClr val="tx1"/>
                </a:solidFill>
              </a:rPr>
              <a:t>맛을 </a:t>
            </a:r>
            <a:r>
              <a:rPr lang="ko-KR" altLang="en-US" b="1" dirty="0" err="1">
                <a:solidFill>
                  <a:schemeClr val="tx1"/>
                </a:solidFill>
              </a:rPr>
              <a:t>뿌시다와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My Food Diary</a:t>
            </a:r>
            <a:r>
              <a:rPr lang="ko-KR" altLang="en-US" b="1" dirty="0">
                <a:solidFill>
                  <a:schemeClr val="tx1"/>
                </a:solidFill>
              </a:rPr>
              <a:t>를 중의적으로 함축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</a:rPr>
              <a:t>음식 </a:t>
            </a:r>
            <a:r>
              <a:rPr lang="ko-KR" altLang="en-US" b="1" dirty="0" err="1">
                <a:solidFill>
                  <a:schemeClr val="tx1"/>
                </a:solidFill>
              </a:rPr>
              <a:t>레시피</a:t>
            </a:r>
            <a:r>
              <a:rPr lang="ko-KR" altLang="en-US" b="1" dirty="0">
                <a:solidFill>
                  <a:schemeClr val="tx1"/>
                </a:solidFill>
              </a:rPr>
              <a:t> 추천 및 </a:t>
            </a:r>
            <a:r>
              <a:rPr lang="ko-KR" altLang="en-US" b="1" dirty="0" err="1">
                <a:solidFill>
                  <a:schemeClr val="tx1"/>
                </a:solidFill>
              </a:rPr>
              <a:t>식자재</a:t>
            </a:r>
            <a:r>
              <a:rPr lang="ko-KR" altLang="en-US" b="1" dirty="0">
                <a:solidFill>
                  <a:schemeClr val="tx1"/>
                </a:solidFill>
              </a:rPr>
              <a:t> 관리 사이트 구축을 주요 목표로 하되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  <a:r>
              <a:rPr lang="ko-KR" altLang="en-US" b="1" dirty="0">
                <a:solidFill>
                  <a:schemeClr val="tx1"/>
                </a:solidFill>
              </a:rPr>
              <a:t> 세부 목표로 기존 사이트와 차별화를 도모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/>
                </a:solidFill>
              </a:rPr>
              <a:t>개인 맞춤형 서비스 제공에 초점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5776112" y="1387324"/>
            <a:ext cx="3806299" cy="424641"/>
          </a:xfrm>
          <a:prstGeom prst="round2Same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훈련 내용 관련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776112" y="1811965"/>
            <a:ext cx="5878882" cy="182498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Django</a:t>
            </a:r>
            <a:r>
              <a:rPr lang="ko-KR" altLang="en-US" b="1" dirty="0">
                <a:solidFill>
                  <a:schemeClr val="tx1"/>
                </a:solidFill>
              </a:rPr>
              <a:t>를 활용한 웹 애플리케이션과 </a:t>
            </a:r>
            <a:r>
              <a:rPr lang="en-US" altLang="ko-KR" b="1" dirty="0" err="1">
                <a:solidFill>
                  <a:schemeClr val="tx1"/>
                </a:solidFill>
              </a:rPr>
              <a:t>MariaDB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연동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HTML, CSS, JavaScript(</a:t>
            </a:r>
            <a:r>
              <a:rPr lang="en-US" altLang="ko-KR" b="1" dirty="0" err="1">
                <a:solidFill>
                  <a:schemeClr val="tx1"/>
                </a:solidFill>
              </a:rPr>
              <a:t>jquery</a:t>
            </a:r>
            <a:r>
              <a:rPr lang="en-US" altLang="ko-KR" b="1" dirty="0">
                <a:solidFill>
                  <a:schemeClr val="tx1"/>
                </a:solidFill>
              </a:rPr>
              <a:t>, AJAX) </a:t>
            </a:r>
            <a:r>
              <a:rPr lang="ko-KR" altLang="en-US" b="1" dirty="0">
                <a:solidFill>
                  <a:schemeClr val="tx1"/>
                </a:solidFill>
              </a:rPr>
              <a:t>활용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Bootstrap</a:t>
            </a:r>
            <a:r>
              <a:rPr lang="ko-KR" altLang="en-US" b="1" dirty="0">
                <a:solidFill>
                  <a:schemeClr val="tx1"/>
                </a:solidFill>
              </a:rPr>
              <a:t>을 통한 프런트 개발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4" name="양쪽 모서리가 둥근 사각형 13"/>
          <p:cNvSpPr/>
          <p:nvPr/>
        </p:nvSpPr>
        <p:spPr>
          <a:xfrm>
            <a:off x="5776112" y="3999160"/>
            <a:ext cx="3806299" cy="386037"/>
          </a:xfrm>
          <a:prstGeom prst="round2Same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개발 환경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776112" y="4385197"/>
            <a:ext cx="5878882" cy="209748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Python 3.8.5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Anaconda3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Django 3.1.5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1"/>
                </a:solidFill>
              </a:rPr>
              <a:t>MariaDB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8925" y="4885899"/>
            <a:ext cx="4647630" cy="159678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개인별 </a:t>
            </a:r>
            <a:r>
              <a:rPr lang="ko-KR" altLang="en-US" b="1" dirty="0" err="1">
                <a:solidFill>
                  <a:schemeClr val="tx1"/>
                </a:solidFill>
              </a:rPr>
              <a:t>식재료</a:t>
            </a:r>
            <a:r>
              <a:rPr lang="ko-KR" altLang="en-US" b="1" dirty="0">
                <a:solidFill>
                  <a:schemeClr val="tx1"/>
                </a:solidFill>
              </a:rPr>
              <a:t> 데이터 및 </a:t>
            </a:r>
            <a:r>
              <a:rPr lang="ko-KR" altLang="en-US" b="1" dirty="0" err="1">
                <a:solidFill>
                  <a:schemeClr val="tx1"/>
                </a:solidFill>
              </a:rPr>
              <a:t>알러지</a:t>
            </a:r>
            <a:r>
              <a:rPr lang="ko-KR" altLang="en-US" b="1" dirty="0">
                <a:solidFill>
                  <a:schemeClr val="tx1"/>
                </a:solidFill>
              </a:rPr>
              <a:t> 데이터에 기초하여 </a:t>
            </a:r>
            <a:r>
              <a:rPr lang="ko-KR" altLang="en-US" b="1" dirty="0" err="1">
                <a:solidFill>
                  <a:schemeClr val="tx1"/>
                </a:solidFill>
              </a:rPr>
              <a:t>레시피</a:t>
            </a:r>
            <a:r>
              <a:rPr lang="ko-KR" altLang="en-US" b="1" dirty="0">
                <a:solidFill>
                  <a:schemeClr val="tx1"/>
                </a:solidFill>
              </a:rPr>
              <a:t> 추천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tx1"/>
                </a:solidFill>
              </a:rPr>
              <a:t>개인 </a:t>
            </a:r>
            <a:r>
              <a:rPr lang="ko-KR" altLang="en-US" b="1" dirty="0" err="1">
                <a:solidFill>
                  <a:schemeClr val="tx1"/>
                </a:solidFill>
              </a:rPr>
              <a:t>맞춤별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식재료</a:t>
            </a:r>
            <a:r>
              <a:rPr lang="ko-KR" altLang="en-US" b="1" dirty="0">
                <a:solidFill>
                  <a:schemeClr val="tx1"/>
                </a:solidFill>
              </a:rPr>
              <a:t> 관리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270848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배경 </a:t>
            </a:r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: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구조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426035" y="1327759"/>
            <a:ext cx="6299240" cy="5029201"/>
            <a:chOff x="5426035" y="1327759"/>
            <a:chExt cx="6603126" cy="502920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035" y="1327759"/>
              <a:ext cx="6603126" cy="2465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035" y="3736084"/>
              <a:ext cx="6603126" cy="2620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6" y="1327759"/>
            <a:ext cx="4561249" cy="502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93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474688168"/>
              </p:ext>
            </p:extLst>
          </p:nvPr>
        </p:nvGraphicFramePr>
        <p:xfrm>
          <a:off x="485155" y="1610436"/>
          <a:ext cx="8604257" cy="425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2"/>
          <p:cNvSpPr/>
          <p:nvPr/>
        </p:nvSpPr>
        <p:spPr>
          <a:xfrm>
            <a:off x="828370" y="310196"/>
            <a:ext cx="9584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배경 </a:t>
            </a:r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: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기대효과 </a:t>
            </a:r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(1) ∙∙∙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외부환경 측면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908275" y="1610436"/>
            <a:ext cx="1651378" cy="428539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차후에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빅데이터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분석기법으로 이러한 강점을 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강화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9294125" y="1610436"/>
            <a:ext cx="464024" cy="4285397"/>
          </a:xfrm>
          <a:prstGeom prst="rightArrow">
            <a:avLst>
              <a:gd name="adj1" fmla="val 50000"/>
              <a:gd name="adj2" fmla="val 617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057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Ⅰ.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배경 </a:t>
            </a:r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: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기대효과</a:t>
            </a:r>
            <a:endParaRPr lang="en-US" altLang="ko-KR" sz="3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8</a:t>
            </a:fld>
            <a:endParaRPr lang="ko-KR" altLang="en-US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791983536"/>
              </p:ext>
            </p:extLst>
          </p:nvPr>
        </p:nvGraphicFramePr>
        <p:xfrm>
          <a:off x="648925" y="1600200"/>
          <a:ext cx="10923950" cy="425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971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/>
          <p:nvPr/>
        </p:nvSpPr>
        <p:spPr>
          <a:xfrm>
            <a:off x="828370" y="310196"/>
            <a:ext cx="6801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1A7BAE"/>
                </a:solidFill>
                <a:latin typeface="Impact"/>
              </a:rPr>
              <a:t>Ⅱ. </a:t>
            </a:r>
            <a:r>
              <a:rPr lang="ko-KR" altLang="en-US" sz="3600" b="1" dirty="0">
                <a:solidFill>
                  <a:srgbClr val="1A7BAE"/>
                </a:solidFill>
                <a:latin typeface="Impact"/>
              </a:rPr>
              <a:t>프로젝트 팀 구성 및 역할</a:t>
            </a:r>
            <a:endParaRPr lang="zh-CN" altLang="en-US" sz="1600" b="1" dirty="0">
              <a:solidFill>
                <a:srgbClr val="1A7BAE"/>
              </a:solidFill>
              <a:latin typeface="Impact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648925" y="14748"/>
            <a:ext cx="180000" cy="1188000"/>
            <a:chOff x="281524" y="0"/>
            <a:chExt cx="105725" cy="721610"/>
          </a:xfrm>
          <a:solidFill>
            <a:schemeClr val="accent1">
              <a:lumMod val="75000"/>
            </a:schemeClr>
          </a:solidFill>
        </p:grpSpPr>
        <p:sp>
          <p:nvSpPr>
            <p:cNvPr id="6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622266"/>
              </p:ext>
            </p:extLst>
          </p:nvPr>
        </p:nvGraphicFramePr>
        <p:xfrm>
          <a:off x="648925" y="1297859"/>
          <a:ext cx="10704875" cy="5161482"/>
        </p:xfrm>
        <a:graphic>
          <a:graphicData uri="http://schemas.openxmlformats.org/drawingml/2006/table">
            <a:tbl>
              <a:tblPr/>
              <a:tblGrid>
                <a:gridCol w="1852560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852315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0861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39901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계해범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 간 의사소통과 협업 도구를 위해 </a:t>
                      </a:r>
                      <a:r>
                        <a:rPr lang="ko-KR" altLang="en-US" sz="1800" b="1" i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노션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앱과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GIT Hub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활용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</a:t>
                      </a:r>
                      <a:r>
                        <a:rPr lang="ko-KR" altLang="en-US" sz="1800" b="1" i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스크래핑을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통한 데이터베이스 구축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 데이터 및 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DB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활용한 데이터 시각화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</a:t>
                      </a: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overflow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시 </a:t>
                      </a:r>
                      <a:r>
                        <a:rPr lang="ko-KR" altLang="en-US" sz="1800" b="1" i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페이징</a:t>
                      </a: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구현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5028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김우림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프로젝트 진행 관리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화면 구성에 대한 기획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05028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김송현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 주차 회의록 작성에 참여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 화면 구성 및 기능에 대한 개발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05028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조재언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 주차 회의록 작성에 참여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 화면 구성 및 기능에 대한 개발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r>
                        <a:rPr lang="en-US" altLang="ko-KR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800" b="1" i="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</a:t>
                      </a:r>
                      <a:endParaRPr lang="en-US" altLang="ko-KR" sz="1800" b="1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57F1-E26E-4878-8FB9-A33707A39A0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87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2626</Words>
  <Application>Microsoft Office PowerPoint</Application>
  <PresentationFormat>와이드스크린</PresentationFormat>
  <Paragraphs>447</Paragraphs>
  <Slides>38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等线</vt:lpstr>
      <vt:lpstr>맑은 고딕</vt:lpstr>
      <vt:lpstr>KoPub돋움체 Bold</vt:lpstr>
      <vt:lpstr>Impact</vt:lpstr>
      <vt:lpstr>Arial</vt:lpstr>
      <vt:lpstr>나눔고딕</vt:lpstr>
      <vt:lpstr>微软雅黑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이현민</dc:creator>
  <cp:lastModifiedBy>songhyun</cp:lastModifiedBy>
  <cp:revision>230</cp:revision>
  <cp:lastPrinted>2020-01-30T02:26:31Z</cp:lastPrinted>
  <dcterms:created xsi:type="dcterms:W3CDTF">2020-01-16T02:16:59Z</dcterms:created>
  <dcterms:modified xsi:type="dcterms:W3CDTF">2021-02-16T07:13:19Z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